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920" r:id="rId2"/>
    <p:sldId id="1159" r:id="rId3"/>
    <p:sldId id="1228" r:id="rId4"/>
    <p:sldId id="1229" r:id="rId5"/>
    <p:sldId id="1221" r:id="rId6"/>
    <p:sldId id="1237" r:id="rId7"/>
    <p:sldId id="1238" r:id="rId8"/>
    <p:sldId id="1239" r:id="rId9"/>
    <p:sldId id="1240" r:id="rId10"/>
    <p:sldId id="1195" r:id="rId11"/>
    <p:sldId id="1222" r:id="rId12"/>
    <p:sldId id="1212" r:id="rId13"/>
    <p:sldId id="1230" r:id="rId14"/>
    <p:sldId id="1236" r:id="rId15"/>
    <p:sldId id="1234" r:id="rId16"/>
    <p:sldId id="1241" r:id="rId17"/>
    <p:sldId id="1218" r:id="rId18"/>
    <p:sldId id="1219" r:id="rId19"/>
    <p:sldId id="121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F2878"/>
    <a:srgbClr val="FF0000"/>
    <a:srgbClr val="E2ADFD"/>
    <a:srgbClr val="C371FF"/>
    <a:srgbClr val="FFDF00"/>
    <a:srgbClr val="FA85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455"/>
    <p:restoredTop sz="94674"/>
  </p:normalViewPr>
  <p:slideViewPr>
    <p:cSldViewPr snapToGrid="0" snapToObjects="1">
      <p:cViewPr varScale="1">
        <p:scale>
          <a:sx n="98" d="100"/>
          <a:sy n="98" d="100"/>
        </p:scale>
        <p:origin x="200" y="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62E5F-E20C-CD48-AE3B-C0883ADD762A}" type="datetimeFigureOut">
              <a:rPr lang="en-US" smtClean="0"/>
              <a:t>2/10/21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144FB-F2C0-024E-A5B4-4BB151152411}" type="slidenum">
              <a:rPr lang="en-US" smtClean="0"/>
              <a:t>‹#›</a:t>
            </a:fld>
            <a:endParaRPr lang="en-US"/>
          </a:p>
        </p:txBody>
      </p:sp>
    </p:spTree>
    <p:extLst>
      <p:ext uri="{BB962C8B-B14F-4D97-AF65-F5344CB8AC3E}">
        <p14:creationId xmlns:p14="http://schemas.microsoft.com/office/powerpoint/2010/main" val="915077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3</a:t>
            </a:fld>
            <a:endParaRPr lang="en-GB" altLang="en-US" dirty="0"/>
          </a:p>
        </p:txBody>
      </p:sp>
    </p:spTree>
    <p:extLst>
      <p:ext uri="{BB962C8B-B14F-4D97-AF65-F5344CB8AC3E}">
        <p14:creationId xmlns:p14="http://schemas.microsoft.com/office/powerpoint/2010/main" val="977435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4</a:t>
            </a:fld>
            <a:endParaRPr lang="en-GB" altLang="en-US" dirty="0"/>
          </a:p>
        </p:txBody>
      </p:sp>
    </p:spTree>
    <p:extLst>
      <p:ext uri="{BB962C8B-B14F-4D97-AF65-F5344CB8AC3E}">
        <p14:creationId xmlns:p14="http://schemas.microsoft.com/office/powerpoint/2010/main" val="310110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5</a:t>
            </a:fld>
            <a:endParaRPr lang="en-GB" altLang="en-US" dirty="0"/>
          </a:p>
        </p:txBody>
      </p:sp>
    </p:spTree>
    <p:extLst>
      <p:ext uri="{BB962C8B-B14F-4D97-AF65-F5344CB8AC3E}">
        <p14:creationId xmlns:p14="http://schemas.microsoft.com/office/powerpoint/2010/main" val="650343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6</a:t>
            </a:fld>
            <a:endParaRPr lang="en-GB" altLang="en-US" dirty="0"/>
          </a:p>
        </p:txBody>
      </p:sp>
    </p:spTree>
    <p:extLst>
      <p:ext uri="{BB962C8B-B14F-4D97-AF65-F5344CB8AC3E}">
        <p14:creationId xmlns:p14="http://schemas.microsoft.com/office/powerpoint/2010/main" val="51785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7</a:t>
            </a:fld>
            <a:endParaRPr lang="en-GB" altLang="en-US" dirty="0"/>
          </a:p>
        </p:txBody>
      </p:sp>
    </p:spTree>
    <p:extLst>
      <p:ext uri="{BB962C8B-B14F-4D97-AF65-F5344CB8AC3E}">
        <p14:creationId xmlns:p14="http://schemas.microsoft.com/office/powerpoint/2010/main" val="185503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8</a:t>
            </a:fld>
            <a:endParaRPr lang="en-GB" altLang="en-US" dirty="0"/>
          </a:p>
        </p:txBody>
      </p:sp>
    </p:spTree>
    <p:extLst>
      <p:ext uri="{BB962C8B-B14F-4D97-AF65-F5344CB8AC3E}">
        <p14:creationId xmlns:p14="http://schemas.microsoft.com/office/powerpoint/2010/main" val="1248688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9</a:t>
            </a:fld>
            <a:endParaRPr lang="en-GB" altLang="en-US" dirty="0"/>
          </a:p>
        </p:txBody>
      </p:sp>
    </p:spTree>
    <p:extLst>
      <p:ext uri="{BB962C8B-B14F-4D97-AF65-F5344CB8AC3E}">
        <p14:creationId xmlns:p14="http://schemas.microsoft.com/office/powerpoint/2010/main" val="3910312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11</a:t>
            </a:fld>
            <a:endParaRPr lang="en-GB" altLang="en-US" dirty="0"/>
          </a:p>
        </p:txBody>
      </p:sp>
    </p:spTree>
    <p:extLst>
      <p:ext uri="{BB962C8B-B14F-4D97-AF65-F5344CB8AC3E}">
        <p14:creationId xmlns:p14="http://schemas.microsoft.com/office/powerpoint/2010/main" val="2153700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12</a:t>
            </a:fld>
            <a:endParaRPr lang="en-GB" altLang="en-US" dirty="0"/>
          </a:p>
        </p:txBody>
      </p:sp>
    </p:spTree>
    <p:extLst>
      <p:ext uri="{BB962C8B-B14F-4D97-AF65-F5344CB8AC3E}">
        <p14:creationId xmlns:p14="http://schemas.microsoft.com/office/powerpoint/2010/main" val="3734527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13</a:t>
            </a:fld>
            <a:endParaRPr lang="en-GB" altLang="en-US" dirty="0"/>
          </a:p>
        </p:txBody>
      </p:sp>
    </p:spTree>
    <p:extLst>
      <p:ext uri="{BB962C8B-B14F-4D97-AF65-F5344CB8AC3E}">
        <p14:creationId xmlns:p14="http://schemas.microsoft.com/office/powerpoint/2010/main" val="280169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14</a:t>
            </a:fld>
            <a:endParaRPr lang="en-GB" altLang="en-US" dirty="0"/>
          </a:p>
        </p:txBody>
      </p:sp>
    </p:spTree>
    <p:extLst>
      <p:ext uri="{BB962C8B-B14F-4D97-AF65-F5344CB8AC3E}">
        <p14:creationId xmlns:p14="http://schemas.microsoft.com/office/powerpoint/2010/main" val="2855076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15</a:t>
            </a:fld>
            <a:endParaRPr lang="en-GB" altLang="en-US" dirty="0"/>
          </a:p>
        </p:txBody>
      </p:sp>
    </p:spTree>
    <p:extLst>
      <p:ext uri="{BB962C8B-B14F-4D97-AF65-F5344CB8AC3E}">
        <p14:creationId xmlns:p14="http://schemas.microsoft.com/office/powerpoint/2010/main" val="2906775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16</a:t>
            </a:fld>
            <a:endParaRPr lang="en-GB" altLang="en-US" dirty="0"/>
          </a:p>
        </p:txBody>
      </p:sp>
    </p:spTree>
    <p:extLst>
      <p:ext uri="{BB962C8B-B14F-4D97-AF65-F5344CB8AC3E}">
        <p14:creationId xmlns:p14="http://schemas.microsoft.com/office/powerpoint/2010/main" val="1237835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7D71DF0-1253-4FD0-B854-4A0AD1D78EAB}" type="slidenum">
              <a:rPr lang="en-GB" altLang="en-US" smtClean="0"/>
              <a:pPr>
                <a:defRPr/>
              </a:pPr>
              <a:t>18</a:t>
            </a:fld>
            <a:endParaRPr lang="en-GB" altLang="en-US" dirty="0"/>
          </a:p>
        </p:txBody>
      </p:sp>
    </p:spTree>
    <p:extLst>
      <p:ext uri="{BB962C8B-B14F-4D97-AF65-F5344CB8AC3E}">
        <p14:creationId xmlns:p14="http://schemas.microsoft.com/office/powerpoint/2010/main" val="2571688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FC310-73B0-AC40-AB4F-888BE3528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E30F48-6C29-8744-8B6E-9E4B7AFED5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95931-940F-0647-8BA3-6EFE1F027BD1}"/>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9316EAFA-8F03-AA4E-87F9-2266A14D9D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72E454-0007-C14B-8037-997B62C527A1}"/>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3806053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F5A-6A9C-BA44-9A5D-10C8780FDF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8ACE1D-8F70-5443-9300-E89A60CE5C7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9B9E1-B661-D54B-9F76-7734774D8F4D}"/>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59A4803A-9FE0-1849-B3A1-E728683091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32DB6-14D7-AE47-8D5E-AE584CBDE695}"/>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1936321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5A5B-0BF2-314F-93DD-31C9A64B12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43FD54-9A4F-C544-BAAA-B8D28BB535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371A65-D4A6-0848-8B39-B7DCA6D856E4}"/>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504D78A9-71CB-7541-965D-FB1F7FE25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FA462-BC3B-8C48-8D83-8FFA1A1D8CD1}"/>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1813725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57F8-38E2-5B47-9E1A-913CED69D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1A82FF-A640-ED43-9683-E5035841F06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1739F-DC3D-4645-81C7-C045CB32FF7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1389B9-D0A7-344E-BE02-C92C221FF9B0}"/>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6" name="Footer Placeholder 5">
            <a:extLst>
              <a:ext uri="{FF2B5EF4-FFF2-40B4-BE49-F238E27FC236}">
                <a16:creationId xmlns:a16="http://schemas.microsoft.com/office/drawing/2014/main" id="{D64D91BD-E095-D940-95A3-2865D0803F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3B8EA-D1C3-9044-A0F1-29DDD631BDC1}"/>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1337662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AB955-29E4-7940-9948-D981E4DB3B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790C7A-D27E-754B-B0F4-5AB0269ED6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AC827B3-9083-A94B-90CA-304B908FBF0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EC237F-EBE0-F14B-BA09-BF47011C60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7B7E6B-7AED-E14C-BE5E-89E0B0C3F44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87C26D-FACF-7F45-A306-44D6CA1FE96B}"/>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8" name="Footer Placeholder 7">
            <a:extLst>
              <a:ext uri="{FF2B5EF4-FFF2-40B4-BE49-F238E27FC236}">
                <a16:creationId xmlns:a16="http://schemas.microsoft.com/office/drawing/2014/main" id="{8A3D280E-CC20-3646-9F8D-25D4CAA0E9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9C08E-3A96-DA42-B82B-BFFF7C112379}"/>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388433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0476F-7901-F645-A2BB-E99B974108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A143FD-7695-E24D-B9E1-242E73734F84}"/>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4" name="Footer Placeholder 3">
            <a:extLst>
              <a:ext uri="{FF2B5EF4-FFF2-40B4-BE49-F238E27FC236}">
                <a16:creationId xmlns:a16="http://schemas.microsoft.com/office/drawing/2014/main" id="{355C45DF-CBA7-B843-827B-43295A2DD4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5E9BF4-8878-E345-B0E8-B9CD97E764F4}"/>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111421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7A6E5B-77DC-7F49-98CE-B5138C529993}"/>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3" name="Footer Placeholder 2">
            <a:extLst>
              <a:ext uri="{FF2B5EF4-FFF2-40B4-BE49-F238E27FC236}">
                <a16:creationId xmlns:a16="http://schemas.microsoft.com/office/drawing/2014/main" id="{E99BF531-5879-114B-9CA9-F8D664465A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69A371-F022-4F43-AA39-80BA54AF7921}"/>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310268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BF8F0-0BEE-784A-AA94-1594277887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E0D7F0-6617-8A43-B9ED-F32A732C1E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B015B3-3936-F447-9A8A-805FE77334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A532FA-F7FA-7442-9BBC-0CBDD5B71115}"/>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6" name="Footer Placeholder 5">
            <a:extLst>
              <a:ext uri="{FF2B5EF4-FFF2-40B4-BE49-F238E27FC236}">
                <a16:creationId xmlns:a16="http://schemas.microsoft.com/office/drawing/2014/main" id="{984432D1-5FA7-854E-8C63-20488A3CD6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BDAD5E-8994-CD4C-8FE9-7A2774732668}"/>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603401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FA2D-3965-3B44-9C16-E4E9E03C4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818C94-AE87-C248-AA81-AE640B882F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D955BD-3B42-3946-93D7-24E23D74A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0A07D8-A06B-BD42-A9AD-9A02D2B5A9E2}"/>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6" name="Footer Placeholder 5">
            <a:extLst>
              <a:ext uri="{FF2B5EF4-FFF2-40B4-BE49-F238E27FC236}">
                <a16:creationId xmlns:a16="http://schemas.microsoft.com/office/drawing/2014/main" id="{FD149F80-885E-FF47-97EA-D65E29FD8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0BF8E4-CFC2-2D42-AE38-39AD9ED27B99}"/>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278885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54A92-AAE9-AC40-AD38-25482A0103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965D9-0133-254E-B4CF-7C59AE1B83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BE8A09-8FB9-7143-B045-E7CA168208F5}"/>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79A4CC42-6E20-1D4A-B79F-451A2EF743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D4F287-748B-284F-909D-C0802A44B47F}"/>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1195868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4892B1-4122-E844-865D-F966C779B7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904366-58B4-134E-A349-60F6FD62E64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24541C-61F3-4946-9704-B9E6A4C784A1}"/>
              </a:ext>
            </a:extLst>
          </p:cNvPr>
          <p:cNvSpPr>
            <a:spLocks noGrp="1"/>
          </p:cNvSpPr>
          <p:nvPr>
            <p:ph type="dt" sz="half" idx="10"/>
          </p:nvPr>
        </p:nvSpPr>
        <p:spPr/>
        <p:txBody>
          <a:body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DE272435-1F08-914B-9630-44D3062C15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A47A6-DE9B-4A4F-A91E-511C94502C49}"/>
              </a:ext>
            </a:extLst>
          </p:cNvPr>
          <p:cNvSpPr>
            <a:spLocks noGrp="1"/>
          </p:cNvSpPr>
          <p:nvPr>
            <p:ph type="sldNum" sz="quarter" idx="12"/>
          </p:nvPr>
        </p:nvSpPr>
        <p:spPr/>
        <p:txBody>
          <a:bodyPr/>
          <a:lstStyle/>
          <a:p>
            <a:fld id="{756D5E55-7B64-F643-8C59-9FE8BDBED875}" type="slidenum">
              <a:rPr lang="en-US" smtClean="0"/>
              <a:t>‹#›</a:t>
            </a:fld>
            <a:endParaRPr lang="en-US"/>
          </a:p>
        </p:txBody>
      </p:sp>
    </p:spTree>
    <p:extLst>
      <p:ext uri="{BB962C8B-B14F-4D97-AF65-F5344CB8AC3E}">
        <p14:creationId xmlns:p14="http://schemas.microsoft.com/office/powerpoint/2010/main" val="3882194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_Content_whit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34435" y="2264836"/>
            <a:ext cx="4197351" cy="264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p:cNvSpPr txBox="1">
            <a:spLocks noGrp="1"/>
          </p:cNvSpPr>
          <p:nvPr>
            <p:ph type="title"/>
          </p:nvPr>
        </p:nvSpPr>
        <p:spPr>
          <a:xfrm>
            <a:off x="2965923" y="427571"/>
            <a:ext cx="8890723" cy="2761401"/>
          </a:xfrm>
        </p:spPr>
        <p:txBody>
          <a:bodyPr/>
          <a:lstStyle>
            <a:lvl1pPr>
              <a:defRPr sz="5867">
                <a:solidFill>
                  <a:srgbClr val="FFFFFF"/>
                </a:solidFill>
              </a:defRPr>
            </a:lvl1pPr>
          </a:lstStyle>
          <a:p>
            <a:pPr lvl="0"/>
            <a:r>
              <a:rPr lang="en-US" dirty="0"/>
              <a:t>Click to edit Master title style</a:t>
            </a:r>
          </a:p>
        </p:txBody>
      </p:sp>
      <p:sp>
        <p:nvSpPr>
          <p:cNvPr id="12" name="Subtitle 2"/>
          <p:cNvSpPr>
            <a:spLocks noGrp="1"/>
          </p:cNvSpPr>
          <p:nvPr>
            <p:ph type="subTitle" idx="1"/>
          </p:nvPr>
        </p:nvSpPr>
        <p:spPr>
          <a:xfrm>
            <a:off x="431802" y="5212905"/>
            <a:ext cx="2529433" cy="1192131"/>
          </a:xfrm>
        </p:spPr>
        <p:txBody>
          <a:bodyPr anchor="b"/>
          <a:lstStyle>
            <a:lvl1pPr marL="0" indent="0" algn="r">
              <a:buNone/>
              <a:defRPr sz="1600"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6" name="Footer Placeholder 5"/>
          <p:cNvSpPr>
            <a:spLocks noGrp="1"/>
          </p:cNvSpPr>
          <p:nvPr>
            <p:ph type="ftr" sz="quarter" idx="10"/>
          </p:nvPr>
        </p:nvSpPr>
        <p:spPr/>
        <p:txBody>
          <a:bodyPr/>
          <a:lstStyle>
            <a:lvl1pPr>
              <a:defRPr>
                <a:solidFill>
                  <a:schemeClr val="bg1"/>
                </a:solidFill>
              </a:defRPr>
            </a:lvl1pPr>
          </a:lstStyle>
          <a:p>
            <a:pPr>
              <a:defRPr/>
            </a:pPr>
            <a:r>
              <a:rPr lang="en-GB" dirty="0"/>
              <a:t>Documentation classification: Confidential/Internal/Public</a:t>
            </a:r>
          </a:p>
        </p:txBody>
      </p:sp>
    </p:spTree>
    <p:extLst>
      <p:ext uri="{BB962C8B-B14F-4D97-AF65-F5344CB8AC3E}">
        <p14:creationId xmlns:p14="http://schemas.microsoft.com/office/powerpoint/2010/main" val="3825407265"/>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a:t>Click to edit Master title style</a:t>
            </a:r>
            <a:endParaRPr lang="en-GB"/>
          </a:p>
        </p:txBody>
      </p:sp>
      <p:sp>
        <p:nvSpPr>
          <p:cNvPr id="5" name="Text Placeholder 9"/>
          <p:cNvSpPr>
            <a:spLocks noGrp="1"/>
          </p:cNvSpPr>
          <p:nvPr>
            <p:ph type="body" sz="quarter" idx="12"/>
          </p:nvPr>
        </p:nvSpPr>
        <p:spPr>
          <a:xfrm>
            <a:off x="431371" y="1411820"/>
            <a:ext cx="7489197" cy="4705349"/>
          </a:xfrm>
        </p:spPr>
        <p:txBody>
          <a:bodyPr bIns="46800"/>
          <a:lstStyle>
            <a:lvl1pPr marL="0" indent="0">
              <a:lnSpc>
                <a:spcPct val="100000"/>
              </a:lnSpc>
              <a:spcBef>
                <a:spcPts val="1600"/>
              </a:spcBef>
              <a:buNone/>
              <a:defRPr sz="2133">
                <a:solidFill>
                  <a:schemeClr val="accent1"/>
                </a:solidFill>
              </a:defRPr>
            </a:lvl1pPr>
            <a:lvl2pPr marL="0" indent="0">
              <a:lnSpc>
                <a:spcPct val="100000"/>
              </a:lnSpc>
              <a:spcBef>
                <a:spcPts val="800"/>
              </a:spcBef>
              <a:buNone/>
              <a:defRPr/>
            </a:lvl2pPr>
            <a:lvl3pPr marL="0" indent="0">
              <a:lnSpc>
                <a:spcPct val="100000"/>
              </a:lnSpc>
              <a:spcBef>
                <a:spcPts val="800"/>
              </a:spcBef>
              <a:buNone/>
              <a:defRPr/>
            </a:lvl3pPr>
            <a:lvl4pPr marL="0" indent="0">
              <a:lnSpc>
                <a:spcPct val="100000"/>
              </a:lnSpc>
              <a:spcBef>
                <a:spcPts val="800"/>
              </a:spcBef>
              <a:buNone/>
              <a:defRPr/>
            </a:lvl4pPr>
            <a:lvl5pPr marL="0" indent="0">
              <a:lnSpc>
                <a:spcPct val="100000"/>
              </a:lnSpc>
              <a:spcBef>
                <a:spcPts val="800"/>
              </a:spcBef>
              <a:buNone/>
              <a:defRPr/>
            </a:lvl5pPr>
          </a:lstStyle>
          <a:p>
            <a:pPr lvl="0"/>
            <a:r>
              <a:rPr lang="en-US" dirty="0"/>
              <a:t>Click to edit Master text styles</a:t>
            </a:r>
          </a:p>
        </p:txBody>
      </p:sp>
      <p:sp>
        <p:nvSpPr>
          <p:cNvPr id="4" name="Date Placeholder 3"/>
          <p:cNvSpPr>
            <a:spLocks noGrp="1"/>
          </p:cNvSpPr>
          <p:nvPr>
            <p:ph type="dt" sz="half" idx="13"/>
          </p:nvPr>
        </p:nvSpPr>
        <p:spPr/>
        <p:txBody>
          <a:bodyPr/>
          <a:lstStyle>
            <a:lvl1pPr>
              <a:defRPr/>
            </a:lvl1pPr>
          </a:lstStyle>
          <a:p>
            <a:pPr>
              <a:defRPr/>
            </a:pPr>
            <a:fld id="{9673CAA4-1E0D-4D89-920F-83168F145BAD}" type="datetime4">
              <a:rPr lang="en-GB" altLang="en-US" smtClean="0"/>
              <a:t>10 February 2021</a:t>
            </a:fld>
            <a:endParaRPr lang="en-GB" altLang="en-US" dirty="0"/>
          </a:p>
        </p:txBody>
      </p:sp>
      <p:sp>
        <p:nvSpPr>
          <p:cNvPr id="6" name="Slide Number Placeholder 5"/>
          <p:cNvSpPr>
            <a:spLocks noGrp="1"/>
          </p:cNvSpPr>
          <p:nvPr>
            <p:ph type="sldNum" sz="quarter" idx="14"/>
          </p:nvPr>
        </p:nvSpPr>
        <p:spPr/>
        <p:txBody>
          <a:bodyPr/>
          <a:lstStyle>
            <a:lvl1pPr>
              <a:defRPr/>
            </a:lvl1pPr>
          </a:lstStyle>
          <a:p>
            <a:pPr>
              <a:defRPr/>
            </a:pPr>
            <a:fld id="{F14DE2BD-656A-4018-B384-BC6499369D5B}" type="slidenum">
              <a:rPr lang="en-GB" altLang="en-US"/>
              <a:pPr>
                <a:defRPr/>
              </a:pPr>
              <a:t>‹#›</a:t>
            </a:fld>
            <a:endParaRPr lang="en-GB" altLang="en-US" dirty="0"/>
          </a:p>
        </p:txBody>
      </p:sp>
      <p:sp>
        <p:nvSpPr>
          <p:cNvPr id="7" name="Footer Placeholder 1"/>
          <p:cNvSpPr>
            <a:spLocks noGrp="1"/>
          </p:cNvSpPr>
          <p:nvPr>
            <p:ph type="ftr" sz="quarter" idx="15"/>
          </p:nvPr>
        </p:nvSpPr>
        <p:spPr/>
        <p:txBody>
          <a:bodyPr/>
          <a:lstStyle>
            <a:lvl1pPr>
              <a:defRPr/>
            </a:lvl1pPr>
          </a:lstStyle>
          <a:p>
            <a:pPr>
              <a:defRPr/>
            </a:pPr>
            <a:r>
              <a:rPr lang="en-GB" dirty="0"/>
              <a:t>Documentation classification: Confidential/Internal/Public</a:t>
            </a:r>
          </a:p>
        </p:txBody>
      </p:sp>
    </p:spTree>
    <p:extLst>
      <p:ext uri="{BB962C8B-B14F-4D97-AF65-F5344CB8AC3E}">
        <p14:creationId xmlns:p14="http://schemas.microsoft.com/office/powerpoint/2010/main" val="426072019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1840E7-D86A-4646-936D-DC8B479643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16B3D7-824D-C640-B7B7-939DE5196C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67947-AA6B-224F-A37B-7EA60343A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75D06-745A-384F-8AD0-5A4EBD31C914}" type="datetimeFigureOut">
              <a:rPr lang="en-US" smtClean="0"/>
              <a:t>2/10/21</a:t>
            </a:fld>
            <a:endParaRPr lang="en-US"/>
          </a:p>
        </p:txBody>
      </p:sp>
      <p:sp>
        <p:nvSpPr>
          <p:cNvPr id="5" name="Footer Placeholder 4">
            <a:extLst>
              <a:ext uri="{FF2B5EF4-FFF2-40B4-BE49-F238E27FC236}">
                <a16:creationId xmlns:a16="http://schemas.microsoft.com/office/drawing/2014/main" id="{6AD712F1-3DE6-3D4B-B524-8E5897D5C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00662A-A1FC-8243-9D50-5AF4F1D093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D5E55-7B64-F643-8C59-9FE8BDBED875}" type="slidenum">
              <a:rPr lang="en-US" smtClean="0"/>
              <a:t>‹#›</a:t>
            </a:fld>
            <a:endParaRPr lang="en-US"/>
          </a:p>
        </p:txBody>
      </p:sp>
    </p:spTree>
    <p:extLst>
      <p:ext uri="{BB962C8B-B14F-4D97-AF65-F5344CB8AC3E}">
        <p14:creationId xmlns:p14="http://schemas.microsoft.com/office/powerpoint/2010/main" val="3114947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703846" y="2114932"/>
            <a:ext cx="7392821" cy="2761401"/>
          </a:xfrm>
        </p:spPr>
        <p:txBody>
          <a:bodyPr>
            <a:normAutofit/>
          </a:bodyPr>
          <a:lstStyle/>
          <a:p>
            <a:r>
              <a:rPr lang="en-GB" sz="5400" dirty="0"/>
              <a:t>TV Error Codes </a:t>
            </a:r>
            <a:br>
              <a:rPr lang="en-GB" sz="5400" dirty="0"/>
            </a:br>
            <a:r>
              <a:rPr lang="en-GB" sz="5400" dirty="0"/>
              <a:t>User Testing – </a:t>
            </a:r>
            <a:r>
              <a:rPr lang="en-GB" sz="5400"/>
              <a:t>Code given</a:t>
            </a:r>
            <a:endParaRPr lang="en-GB" sz="5400" dirty="0"/>
          </a:p>
        </p:txBody>
      </p:sp>
      <p:sp>
        <p:nvSpPr>
          <p:cNvPr id="7" name="Subtitle 6"/>
          <p:cNvSpPr>
            <a:spLocks noGrp="1"/>
          </p:cNvSpPr>
          <p:nvPr>
            <p:ph type="subTitle" idx="1"/>
          </p:nvPr>
        </p:nvSpPr>
        <p:spPr/>
        <p:txBody>
          <a:bodyPr/>
          <a:lstStyle/>
          <a:p>
            <a:r>
              <a:rPr lang="en-GB" dirty="0"/>
              <a:t>10</a:t>
            </a:r>
            <a:r>
              <a:rPr lang="en-GB" baseline="30000" dirty="0"/>
              <a:t>th</a:t>
            </a:r>
            <a:r>
              <a:rPr lang="en-GB" dirty="0"/>
              <a:t> February</a:t>
            </a:r>
          </a:p>
        </p:txBody>
      </p:sp>
    </p:spTree>
    <p:extLst>
      <p:ext uri="{BB962C8B-B14F-4D97-AF65-F5344CB8AC3E}">
        <p14:creationId xmlns:p14="http://schemas.microsoft.com/office/powerpoint/2010/main" val="258539691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M_PP_BG_Cover_page1.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226204" cy="6858000"/>
          </a:xfrm>
          <a:prstGeom prst="rect">
            <a:avLst/>
          </a:prstGeom>
        </p:spPr>
      </p:pic>
      <p:sp>
        <p:nvSpPr>
          <p:cNvPr id="10" name="TextBox 9"/>
          <p:cNvSpPr txBox="1"/>
          <p:nvPr/>
        </p:nvSpPr>
        <p:spPr>
          <a:xfrm>
            <a:off x="391075" y="3054507"/>
            <a:ext cx="10879437" cy="748988"/>
          </a:xfrm>
          <a:prstGeom prst="rect">
            <a:avLst/>
          </a:prstGeom>
          <a:noFill/>
        </p:spPr>
        <p:txBody>
          <a:bodyPr wrap="square" rtlCol="0">
            <a:spAutoFit/>
          </a:bodyPr>
          <a:lstStyle/>
          <a:p>
            <a:r>
              <a:rPr lang="en-GB" sz="4267" b="1" dirty="0">
                <a:solidFill>
                  <a:schemeClr val="bg1"/>
                </a:solidFill>
                <a:latin typeface="+mj-lt"/>
              </a:rPr>
              <a:t>What we wanted to test</a:t>
            </a:r>
            <a:endParaRPr lang="en-US" sz="4267" b="1" dirty="0">
              <a:solidFill>
                <a:schemeClr val="bg1"/>
              </a:solidFill>
              <a:latin typeface="+mj-lt"/>
              <a:cs typeface="VM Circular Shout TT Bd"/>
            </a:endParaRPr>
          </a:p>
        </p:txBody>
      </p:sp>
      <p:sp>
        <p:nvSpPr>
          <p:cNvPr id="2" name="Slide Number Placeholder 1"/>
          <p:cNvSpPr>
            <a:spLocks noGrp="1"/>
          </p:cNvSpPr>
          <p:nvPr>
            <p:ph type="sldNum" sz="quarter" idx="14"/>
          </p:nvPr>
        </p:nvSpPr>
        <p:spPr/>
        <p:txBody>
          <a:bodyPr/>
          <a:lstStyle/>
          <a:p>
            <a:pPr>
              <a:defRPr/>
            </a:pPr>
            <a:fld id="{F14DE2BD-656A-4018-B384-BC6499369D5B}" type="slidenum">
              <a:rPr lang="en-GB" altLang="en-US" smtClean="0"/>
              <a:pPr>
                <a:defRPr/>
              </a:pPr>
              <a:t>2</a:t>
            </a:fld>
            <a:endParaRPr lang="en-GB" altLang="en-US" dirty="0"/>
          </a:p>
        </p:txBody>
      </p:sp>
    </p:spTree>
    <p:extLst>
      <p:ext uri="{BB962C8B-B14F-4D97-AF65-F5344CB8AC3E}">
        <p14:creationId xmlns:p14="http://schemas.microsoft.com/office/powerpoint/2010/main" val="2902851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288851"/>
            <a:ext cx="9648641" cy="670984"/>
          </a:xfrm>
        </p:spPr>
        <p:txBody>
          <a:bodyPr/>
          <a:lstStyle/>
          <a:p>
            <a:r>
              <a:rPr lang="en-GB" sz="2400" dirty="0">
                <a:solidFill>
                  <a:srgbClr val="5F2878"/>
                </a:solidFill>
                <a:latin typeface="+mn-lt"/>
              </a:rPr>
              <a:t>Objectives</a:t>
            </a:r>
          </a:p>
        </p:txBody>
      </p:sp>
      <p:sp>
        <p:nvSpPr>
          <p:cNvPr id="18" name="Text Placeholder 17"/>
          <p:cNvSpPr>
            <a:spLocks noGrp="1"/>
          </p:cNvSpPr>
          <p:nvPr>
            <p:ph type="body" sz="quarter" idx="12"/>
          </p:nvPr>
        </p:nvSpPr>
        <p:spPr>
          <a:xfrm>
            <a:off x="572355" y="836024"/>
            <a:ext cx="11236280" cy="3161210"/>
          </a:xfrm>
        </p:spPr>
        <p:txBody>
          <a:bodyPr>
            <a:normAutofit/>
          </a:bodyPr>
          <a:lstStyle/>
          <a:p>
            <a:pPr marL="228594" lvl="1" indent="-228594">
              <a:buFont typeface="Arial" panose="020B0604020202020204" pitchFamily="34" charset="0"/>
              <a:buChar char="•"/>
            </a:pPr>
            <a:r>
              <a:rPr lang="en-GB" sz="1667" dirty="0"/>
              <a:t>See how easily testers understand the TV error screen, and what they would do next</a:t>
            </a:r>
          </a:p>
          <a:p>
            <a:pPr marL="228594" lvl="1" indent="-228594">
              <a:buFont typeface="Arial" panose="020B0604020202020204" pitchFamily="34" charset="0"/>
              <a:buChar char="•"/>
            </a:pPr>
            <a:r>
              <a:rPr lang="en-GB" sz="1667" dirty="0"/>
              <a:t>Understand what testers would do to solve their problem on the Error messages page</a:t>
            </a:r>
          </a:p>
          <a:p>
            <a:pPr marL="228594" lvl="1" indent="-228594">
              <a:buFont typeface="Arial" panose="020B0604020202020204" pitchFamily="34" charset="0"/>
              <a:buChar char="•"/>
            </a:pPr>
            <a:r>
              <a:rPr lang="en-GB" sz="1667" dirty="0"/>
              <a:t>Find out if the steps to diagnose their TV issues made sense to testers, and what they would expect this journey to look like</a:t>
            </a:r>
          </a:p>
          <a:p>
            <a:pPr marL="228594" lvl="1" indent="-228594">
              <a:buFont typeface="Arial" panose="020B0604020202020204" pitchFamily="34" charset="0"/>
              <a:buChar char="•"/>
            </a:pPr>
            <a:r>
              <a:rPr lang="en-GB" sz="1670" dirty="0"/>
              <a:t>Understand anything they would like to alter about this journey</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3</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2" name="Text Placeholder 17">
            <a:extLst>
              <a:ext uri="{FF2B5EF4-FFF2-40B4-BE49-F238E27FC236}">
                <a16:creationId xmlns:a16="http://schemas.microsoft.com/office/drawing/2014/main" id="{B1019F0F-F4D2-A145-857D-A8F8A32A099A}"/>
              </a:ext>
            </a:extLst>
          </p:cNvPr>
          <p:cNvSpPr txBox="1">
            <a:spLocks/>
          </p:cNvSpPr>
          <p:nvPr/>
        </p:nvSpPr>
        <p:spPr>
          <a:xfrm>
            <a:off x="572355" y="4297680"/>
            <a:ext cx="11236280" cy="1972932"/>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lvl="1" indent="-228594">
              <a:buFont typeface="Arial" panose="020B0604020202020204" pitchFamily="34" charset="0"/>
              <a:buChar char="•"/>
            </a:pPr>
            <a:r>
              <a:rPr lang="en-GB" sz="1667" dirty="0"/>
              <a:t>Read the TV error screen</a:t>
            </a:r>
          </a:p>
          <a:p>
            <a:pPr marL="228594" lvl="1" indent="-228594">
              <a:buFont typeface="Arial" panose="020B0604020202020204" pitchFamily="34" charset="0"/>
              <a:buChar char="•"/>
            </a:pPr>
            <a:r>
              <a:rPr lang="en-GB" sz="1667" dirty="0"/>
              <a:t>Explain how they would proceed on the Error messages page</a:t>
            </a:r>
          </a:p>
          <a:p>
            <a:pPr marL="228594" lvl="1" indent="-228594">
              <a:buFont typeface="Arial" panose="020B0604020202020204" pitchFamily="34" charset="0"/>
              <a:buChar char="•"/>
            </a:pPr>
            <a:r>
              <a:rPr lang="en-GB" sz="1667" dirty="0"/>
              <a:t>Continue down the steps to diagnose their issues</a:t>
            </a:r>
          </a:p>
        </p:txBody>
      </p:sp>
      <p:sp>
        <p:nvSpPr>
          <p:cNvPr id="13" name="Title 1">
            <a:extLst>
              <a:ext uri="{FF2B5EF4-FFF2-40B4-BE49-F238E27FC236}">
                <a16:creationId xmlns:a16="http://schemas.microsoft.com/office/drawing/2014/main" id="{10BC5114-DA8F-8249-BA44-0A709D9E9668}"/>
              </a:ext>
            </a:extLst>
          </p:cNvPr>
          <p:cNvSpPr txBox="1">
            <a:spLocks/>
          </p:cNvSpPr>
          <p:nvPr/>
        </p:nvSpPr>
        <p:spPr>
          <a:xfrm>
            <a:off x="431802" y="3808628"/>
            <a:ext cx="9648641" cy="670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solidFill>
                  <a:srgbClr val="5F2878"/>
                </a:solidFill>
                <a:latin typeface="+mn-lt"/>
              </a:rPr>
              <a:t>Tasks</a:t>
            </a:r>
          </a:p>
        </p:txBody>
      </p:sp>
    </p:spTree>
    <p:extLst>
      <p:ext uri="{BB962C8B-B14F-4D97-AF65-F5344CB8AC3E}">
        <p14:creationId xmlns:p14="http://schemas.microsoft.com/office/powerpoint/2010/main" val="39309001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Methodology</a:t>
            </a:r>
          </a:p>
        </p:txBody>
      </p:sp>
      <p:sp>
        <p:nvSpPr>
          <p:cNvPr id="18" name="Text Placeholder 17"/>
          <p:cNvSpPr>
            <a:spLocks noGrp="1"/>
          </p:cNvSpPr>
          <p:nvPr>
            <p:ph type="body" sz="quarter" idx="12"/>
          </p:nvPr>
        </p:nvSpPr>
        <p:spPr>
          <a:xfrm>
            <a:off x="572355" y="1220754"/>
            <a:ext cx="11236280" cy="1505513"/>
          </a:xfrm>
        </p:spPr>
        <p:txBody>
          <a:bodyPr>
            <a:normAutofit/>
          </a:bodyPr>
          <a:lstStyle/>
          <a:p>
            <a:pPr marL="228594" lvl="1" indent="-228594">
              <a:buFont typeface="Arial" panose="020B0604020202020204" pitchFamily="34" charset="0"/>
              <a:buChar char="•"/>
            </a:pPr>
            <a:r>
              <a:rPr lang="en-GB" sz="1667" dirty="0"/>
              <a:t>Remote unmoderated testing on </a:t>
            </a:r>
            <a:r>
              <a:rPr lang="en-GB" sz="1667" dirty="0" err="1"/>
              <a:t>UserZoom</a:t>
            </a:r>
            <a:r>
              <a:rPr lang="en-GB" sz="1667" dirty="0"/>
              <a:t> – think out loud studies</a:t>
            </a:r>
          </a:p>
          <a:p>
            <a:pPr marL="228594" lvl="1" indent="-228594">
              <a:buFont typeface="Arial" panose="020B0604020202020204" pitchFamily="34" charset="0"/>
              <a:buChar char="•"/>
            </a:pPr>
            <a:r>
              <a:rPr lang="en-GB" sz="1667" dirty="0"/>
              <a:t>Fieldwork – 8th February</a:t>
            </a:r>
          </a:p>
          <a:p>
            <a:pPr marL="228594" lvl="1" indent="-228594">
              <a:buFont typeface="Arial" panose="020B0604020202020204" pitchFamily="34" charset="0"/>
              <a:buChar char="•"/>
            </a:pPr>
            <a:r>
              <a:rPr lang="en-GB" sz="1667" dirty="0"/>
              <a:t>Mobile (6 users)</a:t>
            </a:r>
            <a:endParaRPr lang="en-GB" sz="1067" dirty="0">
              <a:solidFill>
                <a:schemeClr val="tx1"/>
              </a:solidFill>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4</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2" name="Text Placeholder 17">
            <a:extLst>
              <a:ext uri="{FF2B5EF4-FFF2-40B4-BE49-F238E27FC236}">
                <a16:creationId xmlns:a16="http://schemas.microsoft.com/office/drawing/2014/main" id="{B1019F0F-F4D2-A145-857D-A8F8A32A099A}"/>
              </a:ext>
            </a:extLst>
          </p:cNvPr>
          <p:cNvSpPr txBox="1">
            <a:spLocks/>
          </p:cNvSpPr>
          <p:nvPr/>
        </p:nvSpPr>
        <p:spPr>
          <a:xfrm>
            <a:off x="572355" y="3939800"/>
            <a:ext cx="11236280" cy="2003800"/>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lvl="1" indent="-228594">
              <a:buFont typeface="Arial" panose="020B0604020202020204" pitchFamily="34" charset="0"/>
              <a:buChar char="•"/>
            </a:pPr>
            <a:r>
              <a:rPr lang="en-GB" sz="1667" dirty="0"/>
              <a:t>Existing design on prototype</a:t>
            </a:r>
          </a:p>
          <a:p>
            <a:pPr marL="228594" lvl="1" indent="-228594">
              <a:buFont typeface="Arial" panose="020B0604020202020204" pitchFamily="34" charset="0"/>
              <a:buChar char="•"/>
            </a:pPr>
            <a:r>
              <a:rPr lang="en-GB" sz="1667" dirty="0"/>
              <a:t>Existing Virgin Media TV customers </a:t>
            </a:r>
          </a:p>
          <a:p>
            <a:pPr marL="228594" lvl="1" indent="-228594">
              <a:buFont typeface="Arial" panose="020B0604020202020204" pitchFamily="34" charset="0"/>
              <a:buChar char="•"/>
            </a:pPr>
            <a:r>
              <a:rPr lang="en-GB" sz="1667" dirty="0"/>
              <a:t>People who have previously had some TV issues</a:t>
            </a:r>
          </a:p>
          <a:p>
            <a:pPr marL="228594" lvl="1" indent="-228594">
              <a:buFont typeface="Arial" panose="020B0604020202020204" pitchFamily="34" charset="0"/>
              <a:buChar char="•"/>
            </a:pPr>
            <a:endParaRPr lang="en-GB" sz="1267" dirty="0"/>
          </a:p>
        </p:txBody>
      </p:sp>
      <p:sp>
        <p:nvSpPr>
          <p:cNvPr id="13" name="Title 1">
            <a:extLst>
              <a:ext uri="{FF2B5EF4-FFF2-40B4-BE49-F238E27FC236}">
                <a16:creationId xmlns:a16="http://schemas.microsoft.com/office/drawing/2014/main" id="{10BC5114-DA8F-8249-BA44-0A709D9E9668}"/>
              </a:ext>
            </a:extLst>
          </p:cNvPr>
          <p:cNvSpPr txBox="1">
            <a:spLocks/>
          </p:cNvSpPr>
          <p:nvPr/>
        </p:nvSpPr>
        <p:spPr>
          <a:xfrm>
            <a:off x="431802" y="3136901"/>
            <a:ext cx="9648641" cy="670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solidFill>
                  <a:srgbClr val="5F2878"/>
                </a:solidFill>
                <a:latin typeface="+mn-lt"/>
              </a:rPr>
              <a:t>Sample</a:t>
            </a:r>
          </a:p>
        </p:txBody>
      </p:sp>
    </p:spTree>
    <p:extLst>
      <p:ext uri="{BB962C8B-B14F-4D97-AF65-F5344CB8AC3E}">
        <p14:creationId xmlns:p14="http://schemas.microsoft.com/office/powerpoint/2010/main" val="175082956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First part – TV Error Screen</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5</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pic>
        <p:nvPicPr>
          <p:cNvPr id="11" name="Picture 10">
            <a:extLst>
              <a:ext uri="{FF2B5EF4-FFF2-40B4-BE49-F238E27FC236}">
                <a16:creationId xmlns:a16="http://schemas.microsoft.com/office/drawing/2014/main" id="{92347ADB-26EB-1A43-9123-895330C9DF66}"/>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6" name="Picture 5">
            <a:extLst>
              <a:ext uri="{FF2B5EF4-FFF2-40B4-BE49-F238E27FC236}">
                <a16:creationId xmlns:a16="http://schemas.microsoft.com/office/drawing/2014/main" id="{54961145-A850-854F-8E26-F8308C37C348}"/>
              </a:ext>
            </a:extLst>
          </p:cNvPr>
          <p:cNvPicPr>
            <a:picLocks noChangeAspect="1"/>
          </p:cNvPicPr>
          <p:nvPr/>
        </p:nvPicPr>
        <p:blipFill>
          <a:blip r:embed="rId4"/>
          <a:stretch>
            <a:fillRect/>
          </a:stretch>
        </p:blipFill>
        <p:spPr>
          <a:xfrm>
            <a:off x="1005840" y="2347894"/>
            <a:ext cx="1959429" cy="3511522"/>
          </a:xfrm>
          <a:prstGeom prst="rect">
            <a:avLst/>
          </a:prstGeom>
        </p:spPr>
      </p:pic>
    </p:spTree>
    <p:extLst>
      <p:ext uri="{BB962C8B-B14F-4D97-AF65-F5344CB8AC3E}">
        <p14:creationId xmlns:p14="http://schemas.microsoft.com/office/powerpoint/2010/main" val="1552256630"/>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Second part – Error messages home</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6</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pic>
        <p:nvPicPr>
          <p:cNvPr id="11" name="Picture 10">
            <a:extLst>
              <a:ext uri="{FF2B5EF4-FFF2-40B4-BE49-F238E27FC236}">
                <a16:creationId xmlns:a16="http://schemas.microsoft.com/office/drawing/2014/main" id="{92347ADB-26EB-1A43-9123-895330C9DF66}"/>
              </a:ext>
            </a:extLst>
          </p:cNvPr>
          <p:cNvPicPr>
            <a:picLocks noChangeAspect="1"/>
          </p:cNvPicPr>
          <p:nvPr/>
        </p:nvPicPr>
        <p:blipFill>
          <a:blip r:embed="rId3"/>
          <a:stretch>
            <a:fillRect/>
          </a:stretch>
        </p:blipFill>
        <p:spPr>
          <a:xfrm>
            <a:off x="404826" y="1619795"/>
            <a:ext cx="2691070" cy="4919118"/>
          </a:xfrm>
          <a:prstGeom prst="rect">
            <a:avLst/>
          </a:prstGeom>
        </p:spPr>
      </p:pic>
      <p:pic>
        <p:nvPicPr>
          <p:cNvPr id="7" name="Picture 6">
            <a:extLst>
              <a:ext uri="{FF2B5EF4-FFF2-40B4-BE49-F238E27FC236}">
                <a16:creationId xmlns:a16="http://schemas.microsoft.com/office/drawing/2014/main" id="{C139307B-E06C-CA4F-BA4F-B09B4D5B123F}"/>
              </a:ext>
            </a:extLst>
          </p:cNvPr>
          <p:cNvPicPr>
            <a:picLocks noChangeAspect="1"/>
          </p:cNvPicPr>
          <p:nvPr/>
        </p:nvPicPr>
        <p:blipFill>
          <a:blip r:embed="rId4"/>
          <a:stretch>
            <a:fillRect/>
          </a:stretch>
        </p:blipFill>
        <p:spPr>
          <a:xfrm>
            <a:off x="789728" y="2378711"/>
            <a:ext cx="1953470" cy="3500843"/>
          </a:xfrm>
          <a:prstGeom prst="rect">
            <a:avLst/>
          </a:prstGeom>
        </p:spPr>
      </p:pic>
      <p:pic>
        <p:nvPicPr>
          <p:cNvPr id="10" name="Picture 9">
            <a:extLst>
              <a:ext uri="{FF2B5EF4-FFF2-40B4-BE49-F238E27FC236}">
                <a16:creationId xmlns:a16="http://schemas.microsoft.com/office/drawing/2014/main" id="{0EB02290-67D9-864A-9066-1C75375879AB}"/>
              </a:ext>
            </a:extLst>
          </p:cNvPr>
          <p:cNvPicPr>
            <a:picLocks noChangeAspect="1"/>
          </p:cNvPicPr>
          <p:nvPr/>
        </p:nvPicPr>
        <p:blipFill>
          <a:blip r:embed="rId3"/>
          <a:stretch>
            <a:fillRect/>
          </a:stretch>
        </p:blipFill>
        <p:spPr>
          <a:xfrm>
            <a:off x="2895476" y="1619794"/>
            <a:ext cx="2691070" cy="4919118"/>
          </a:xfrm>
          <a:prstGeom prst="rect">
            <a:avLst/>
          </a:prstGeom>
        </p:spPr>
      </p:pic>
      <p:pic>
        <p:nvPicPr>
          <p:cNvPr id="9" name="Picture 8">
            <a:extLst>
              <a:ext uri="{FF2B5EF4-FFF2-40B4-BE49-F238E27FC236}">
                <a16:creationId xmlns:a16="http://schemas.microsoft.com/office/drawing/2014/main" id="{C7DA3196-E9BE-2D4F-86DF-B4A949D9BF1B}"/>
              </a:ext>
            </a:extLst>
          </p:cNvPr>
          <p:cNvPicPr>
            <a:picLocks noChangeAspect="1"/>
          </p:cNvPicPr>
          <p:nvPr/>
        </p:nvPicPr>
        <p:blipFill>
          <a:blip r:embed="rId5"/>
          <a:stretch>
            <a:fillRect/>
          </a:stretch>
        </p:blipFill>
        <p:spPr>
          <a:xfrm>
            <a:off x="3280378" y="2378711"/>
            <a:ext cx="1953470" cy="3500843"/>
          </a:xfrm>
          <a:prstGeom prst="rect">
            <a:avLst/>
          </a:prstGeom>
        </p:spPr>
      </p:pic>
    </p:spTree>
    <p:extLst>
      <p:ext uri="{BB962C8B-B14F-4D97-AF65-F5344CB8AC3E}">
        <p14:creationId xmlns:p14="http://schemas.microsoft.com/office/powerpoint/2010/main" val="393810077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Third part – Installed last 30 minutes page</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7</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pic>
        <p:nvPicPr>
          <p:cNvPr id="11" name="Picture 10">
            <a:extLst>
              <a:ext uri="{FF2B5EF4-FFF2-40B4-BE49-F238E27FC236}">
                <a16:creationId xmlns:a16="http://schemas.microsoft.com/office/drawing/2014/main" id="{92347ADB-26EB-1A43-9123-895330C9DF66}"/>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6" name="Picture 5">
            <a:extLst>
              <a:ext uri="{FF2B5EF4-FFF2-40B4-BE49-F238E27FC236}">
                <a16:creationId xmlns:a16="http://schemas.microsoft.com/office/drawing/2014/main" id="{71B06C5B-1A03-214A-B746-283EA98E2F9A}"/>
              </a:ext>
            </a:extLst>
          </p:cNvPr>
          <p:cNvPicPr>
            <a:picLocks noChangeAspect="1"/>
          </p:cNvPicPr>
          <p:nvPr/>
        </p:nvPicPr>
        <p:blipFill>
          <a:blip r:embed="rId4"/>
          <a:stretch>
            <a:fillRect/>
          </a:stretch>
        </p:blipFill>
        <p:spPr>
          <a:xfrm>
            <a:off x="975786" y="2338252"/>
            <a:ext cx="1967292" cy="3525612"/>
          </a:xfrm>
          <a:prstGeom prst="rect">
            <a:avLst/>
          </a:prstGeom>
        </p:spPr>
      </p:pic>
    </p:spTree>
    <p:extLst>
      <p:ext uri="{BB962C8B-B14F-4D97-AF65-F5344CB8AC3E}">
        <p14:creationId xmlns:p14="http://schemas.microsoft.com/office/powerpoint/2010/main" val="112379117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Fourth part – Personal details entry</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8</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pic>
        <p:nvPicPr>
          <p:cNvPr id="11" name="Picture 10">
            <a:extLst>
              <a:ext uri="{FF2B5EF4-FFF2-40B4-BE49-F238E27FC236}">
                <a16:creationId xmlns:a16="http://schemas.microsoft.com/office/drawing/2014/main" id="{92347ADB-26EB-1A43-9123-895330C9DF66}"/>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7" name="Picture 6">
            <a:extLst>
              <a:ext uri="{FF2B5EF4-FFF2-40B4-BE49-F238E27FC236}">
                <a16:creationId xmlns:a16="http://schemas.microsoft.com/office/drawing/2014/main" id="{7BCEE76F-CC27-E647-A591-9B413597A803}"/>
              </a:ext>
            </a:extLst>
          </p:cNvPr>
          <p:cNvPicPr>
            <a:picLocks noChangeAspect="1"/>
          </p:cNvPicPr>
          <p:nvPr/>
        </p:nvPicPr>
        <p:blipFill>
          <a:blip r:embed="rId4"/>
          <a:stretch>
            <a:fillRect/>
          </a:stretch>
        </p:blipFill>
        <p:spPr>
          <a:xfrm>
            <a:off x="998431" y="2377440"/>
            <a:ext cx="1939754" cy="3476262"/>
          </a:xfrm>
          <a:prstGeom prst="rect">
            <a:avLst/>
          </a:prstGeom>
        </p:spPr>
      </p:pic>
    </p:spTree>
    <p:extLst>
      <p:ext uri="{BB962C8B-B14F-4D97-AF65-F5344CB8AC3E}">
        <p14:creationId xmlns:p14="http://schemas.microsoft.com/office/powerpoint/2010/main" val="96823902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Fifth part – C119 Code</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9</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pic>
        <p:nvPicPr>
          <p:cNvPr id="11" name="Picture 10">
            <a:extLst>
              <a:ext uri="{FF2B5EF4-FFF2-40B4-BE49-F238E27FC236}">
                <a16:creationId xmlns:a16="http://schemas.microsoft.com/office/drawing/2014/main" id="{92347ADB-26EB-1A43-9123-895330C9DF66}"/>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6" name="Picture 5">
            <a:extLst>
              <a:ext uri="{FF2B5EF4-FFF2-40B4-BE49-F238E27FC236}">
                <a16:creationId xmlns:a16="http://schemas.microsoft.com/office/drawing/2014/main" id="{77D0FFD7-4D8F-6940-BD4C-21D8BBEA2497}"/>
              </a:ext>
            </a:extLst>
          </p:cNvPr>
          <p:cNvPicPr>
            <a:picLocks noChangeAspect="1"/>
          </p:cNvPicPr>
          <p:nvPr/>
        </p:nvPicPr>
        <p:blipFill>
          <a:blip r:embed="rId4"/>
          <a:stretch>
            <a:fillRect/>
          </a:stretch>
        </p:blipFill>
        <p:spPr>
          <a:xfrm>
            <a:off x="979429" y="2338252"/>
            <a:ext cx="1986982" cy="3560900"/>
          </a:xfrm>
          <a:prstGeom prst="rect">
            <a:avLst/>
          </a:prstGeom>
        </p:spPr>
      </p:pic>
    </p:spTree>
    <p:extLst>
      <p:ext uri="{BB962C8B-B14F-4D97-AF65-F5344CB8AC3E}">
        <p14:creationId xmlns:p14="http://schemas.microsoft.com/office/powerpoint/2010/main" val="193247595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M_PP_BG_Cover_page1.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 y="0"/>
            <a:ext cx="12226204" cy="6858000"/>
          </a:xfrm>
          <a:prstGeom prst="rect">
            <a:avLst/>
          </a:prstGeom>
        </p:spPr>
      </p:pic>
      <p:sp>
        <p:nvSpPr>
          <p:cNvPr id="10" name="TextBox 9"/>
          <p:cNvSpPr txBox="1"/>
          <p:nvPr/>
        </p:nvSpPr>
        <p:spPr>
          <a:xfrm>
            <a:off x="391075" y="3054506"/>
            <a:ext cx="10879437" cy="748988"/>
          </a:xfrm>
          <a:prstGeom prst="rect">
            <a:avLst/>
          </a:prstGeom>
          <a:noFill/>
        </p:spPr>
        <p:txBody>
          <a:bodyPr wrap="square" rtlCol="0">
            <a:spAutoFit/>
          </a:bodyPr>
          <a:lstStyle/>
          <a:p>
            <a:r>
              <a:rPr lang="en-GB" sz="4267" b="1" dirty="0">
                <a:solidFill>
                  <a:schemeClr val="bg1"/>
                </a:solidFill>
                <a:latin typeface="+mj-lt"/>
              </a:rPr>
              <a:t>Findings</a:t>
            </a:r>
            <a:endParaRPr lang="en-US" sz="4267" b="1" dirty="0">
              <a:solidFill>
                <a:schemeClr val="bg1"/>
              </a:solidFill>
              <a:latin typeface="+mj-lt"/>
              <a:cs typeface="VM Circular Shout TT Bd"/>
            </a:endParaRPr>
          </a:p>
        </p:txBody>
      </p:sp>
      <p:sp>
        <p:nvSpPr>
          <p:cNvPr id="2" name="Slide Number Placeholder 1"/>
          <p:cNvSpPr>
            <a:spLocks noGrp="1"/>
          </p:cNvSpPr>
          <p:nvPr>
            <p:ph type="sldNum" sz="quarter" idx="14"/>
          </p:nvPr>
        </p:nvSpPr>
        <p:spPr/>
        <p:txBody>
          <a:bodyPr/>
          <a:lstStyle/>
          <a:p>
            <a:pPr>
              <a:defRPr/>
            </a:pPr>
            <a:fld id="{F14DE2BD-656A-4018-B384-BC6499369D5B}" type="slidenum">
              <a:rPr lang="en-GB" altLang="en-US" smtClean="0"/>
              <a:pPr>
                <a:defRPr/>
              </a:pPr>
              <a:t>10</a:t>
            </a:fld>
            <a:endParaRPr lang="en-GB" altLang="en-US" dirty="0"/>
          </a:p>
        </p:txBody>
      </p:sp>
    </p:spTree>
    <p:extLst>
      <p:ext uri="{BB962C8B-B14F-4D97-AF65-F5344CB8AC3E}">
        <p14:creationId xmlns:p14="http://schemas.microsoft.com/office/powerpoint/2010/main" val="33204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First part – TV Error Screen</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11</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0" name="Text Placeholder 17">
            <a:extLst>
              <a:ext uri="{FF2B5EF4-FFF2-40B4-BE49-F238E27FC236}">
                <a16:creationId xmlns:a16="http://schemas.microsoft.com/office/drawing/2014/main" id="{64634007-71CF-9E42-A924-2A3F92BD0B80}"/>
              </a:ext>
            </a:extLst>
          </p:cNvPr>
          <p:cNvSpPr>
            <a:spLocks noGrp="1"/>
          </p:cNvSpPr>
          <p:nvPr>
            <p:ph type="body" sz="quarter" idx="12"/>
          </p:nvPr>
        </p:nvSpPr>
        <p:spPr>
          <a:xfrm>
            <a:off x="3444888" y="1915020"/>
            <a:ext cx="8363747" cy="1837583"/>
          </a:xfrm>
        </p:spPr>
        <p:txBody>
          <a:bodyPr>
            <a:normAutofit/>
          </a:bodyPr>
          <a:lstStyle/>
          <a:p>
            <a:pPr marL="285750" lvl="1" indent="-285750">
              <a:buFont typeface="Wingdings" pitchFamily="2" charset="2"/>
              <a:buChar char="ü"/>
            </a:pPr>
            <a:r>
              <a:rPr lang="en-GB" sz="1667" dirty="0"/>
              <a:t>Testers understand this page in depth, and would follow the instructions on screen </a:t>
            </a:r>
          </a:p>
          <a:p>
            <a:pPr marL="285750" lvl="1" indent="-285750">
              <a:buFont typeface="Wingdings" pitchFamily="2" charset="2"/>
              <a:buChar char="ü"/>
            </a:pPr>
            <a:r>
              <a:rPr lang="en-GB" sz="1667" dirty="0"/>
              <a:t>Testers also know other techniques, such as turning everything on and off again and checking cables</a:t>
            </a:r>
          </a:p>
          <a:p>
            <a:pPr marL="285750" lvl="1" indent="-285750">
              <a:buFont typeface="Wingdings" pitchFamily="2" charset="2"/>
              <a:buChar char="ü"/>
            </a:pPr>
            <a:r>
              <a:rPr lang="en-GB" sz="1667" dirty="0"/>
              <a:t>Most testers read that there is a website to go to, and one tester thinks correctly that they could go online and search for error codes</a:t>
            </a:r>
          </a:p>
        </p:txBody>
      </p:sp>
      <p:sp>
        <p:nvSpPr>
          <p:cNvPr id="11" name="Title 1">
            <a:extLst>
              <a:ext uri="{FF2B5EF4-FFF2-40B4-BE49-F238E27FC236}">
                <a16:creationId xmlns:a16="http://schemas.microsoft.com/office/drawing/2014/main" id="{F5FA86AC-D037-D04C-8FDB-7AB94D99456D}"/>
              </a:ext>
            </a:extLst>
          </p:cNvPr>
          <p:cNvSpPr txBox="1">
            <a:spLocks/>
          </p:cNvSpPr>
          <p:nvPr/>
        </p:nvSpPr>
        <p:spPr>
          <a:xfrm>
            <a:off x="3444889" y="1363134"/>
            <a:ext cx="5682178"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00B050"/>
                </a:solidFill>
                <a:latin typeface="+mn-lt"/>
              </a:rPr>
              <a:t>Positives</a:t>
            </a:r>
          </a:p>
        </p:txBody>
      </p:sp>
      <p:sp>
        <p:nvSpPr>
          <p:cNvPr id="12" name="Text Placeholder 17">
            <a:extLst>
              <a:ext uri="{FF2B5EF4-FFF2-40B4-BE49-F238E27FC236}">
                <a16:creationId xmlns:a16="http://schemas.microsoft.com/office/drawing/2014/main" id="{7E29B9FF-09D6-8143-84F3-8DF02C7E1095}"/>
              </a:ext>
            </a:extLst>
          </p:cNvPr>
          <p:cNvSpPr txBox="1">
            <a:spLocks/>
          </p:cNvSpPr>
          <p:nvPr/>
        </p:nvSpPr>
        <p:spPr>
          <a:xfrm>
            <a:off x="3444888" y="4203852"/>
            <a:ext cx="8363747"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r>
              <a:rPr lang="en-GB" sz="1667" dirty="0"/>
              <a:t>Some testers would try what is on screen, but after exhausting this and restarting/checking cables, would resort to calling rather than going online</a:t>
            </a:r>
          </a:p>
          <a:p>
            <a:pPr marL="285750" lvl="1" indent="-285750">
              <a:buFont typeface="System Font Regular"/>
              <a:buChar char="×"/>
            </a:pPr>
            <a:r>
              <a:rPr lang="en-GB" sz="1667" dirty="0"/>
              <a:t>Not all testers spot the code. Some testers do see it, and some after going and looking again, but not all testers found it</a:t>
            </a:r>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p:txBody>
      </p:sp>
      <p:sp>
        <p:nvSpPr>
          <p:cNvPr id="13" name="Title 1">
            <a:extLst>
              <a:ext uri="{FF2B5EF4-FFF2-40B4-BE49-F238E27FC236}">
                <a16:creationId xmlns:a16="http://schemas.microsoft.com/office/drawing/2014/main" id="{5E13BE2B-3D77-E34F-B5B0-89B3DF5D25E8}"/>
              </a:ext>
            </a:extLst>
          </p:cNvPr>
          <p:cNvSpPr txBox="1">
            <a:spLocks/>
          </p:cNvSpPr>
          <p:nvPr/>
        </p:nvSpPr>
        <p:spPr>
          <a:xfrm>
            <a:off x="3444888" y="3651965"/>
            <a:ext cx="5682178"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FF0000"/>
                </a:solidFill>
                <a:latin typeface="+mn-lt"/>
              </a:rPr>
              <a:t>Negatives</a:t>
            </a:r>
          </a:p>
        </p:txBody>
      </p:sp>
      <p:pic>
        <p:nvPicPr>
          <p:cNvPr id="15" name="Picture 14">
            <a:extLst>
              <a:ext uri="{FF2B5EF4-FFF2-40B4-BE49-F238E27FC236}">
                <a16:creationId xmlns:a16="http://schemas.microsoft.com/office/drawing/2014/main" id="{1D3D5CD6-EBEA-734A-BA66-77908CA1B90D}"/>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20" name="Picture 19">
            <a:extLst>
              <a:ext uri="{FF2B5EF4-FFF2-40B4-BE49-F238E27FC236}">
                <a16:creationId xmlns:a16="http://schemas.microsoft.com/office/drawing/2014/main" id="{2D2DBDEE-FD8C-7445-9E5C-BAEE35ACFE70}"/>
              </a:ext>
            </a:extLst>
          </p:cNvPr>
          <p:cNvPicPr>
            <a:picLocks noChangeAspect="1"/>
          </p:cNvPicPr>
          <p:nvPr/>
        </p:nvPicPr>
        <p:blipFill>
          <a:blip r:embed="rId4"/>
          <a:stretch>
            <a:fillRect/>
          </a:stretch>
        </p:blipFill>
        <p:spPr>
          <a:xfrm>
            <a:off x="1005840" y="2347894"/>
            <a:ext cx="1959429" cy="3511522"/>
          </a:xfrm>
          <a:prstGeom prst="rect">
            <a:avLst/>
          </a:prstGeom>
        </p:spPr>
      </p:pic>
    </p:spTree>
    <p:extLst>
      <p:ext uri="{BB962C8B-B14F-4D97-AF65-F5344CB8AC3E}">
        <p14:creationId xmlns:p14="http://schemas.microsoft.com/office/powerpoint/2010/main" val="256735093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b="1" dirty="0">
                <a:solidFill>
                  <a:srgbClr val="5F2878"/>
                </a:solidFill>
              </a:rPr>
              <a:t>Second part – Identifier</a:t>
            </a:r>
            <a:endParaRPr lang="en-GB" sz="2400" b="1" dirty="0">
              <a:solidFill>
                <a:srgbClr val="5F2878"/>
              </a:solidFill>
              <a:latin typeface="+mn-lt"/>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12</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0" name="Text Placeholder 17">
            <a:extLst>
              <a:ext uri="{FF2B5EF4-FFF2-40B4-BE49-F238E27FC236}">
                <a16:creationId xmlns:a16="http://schemas.microsoft.com/office/drawing/2014/main" id="{64634007-71CF-9E42-A924-2A3F92BD0B80}"/>
              </a:ext>
            </a:extLst>
          </p:cNvPr>
          <p:cNvSpPr>
            <a:spLocks noGrp="1"/>
          </p:cNvSpPr>
          <p:nvPr>
            <p:ph type="body" sz="quarter" idx="12"/>
          </p:nvPr>
        </p:nvSpPr>
        <p:spPr>
          <a:xfrm>
            <a:off x="3095896" y="1363134"/>
            <a:ext cx="8712740" cy="2434426"/>
          </a:xfrm>
        </p:spPr>
        <p:txBody>
          <a:bodyPr>
            <a:normAutofit/>
          </a:bodyPr>
          <a:lstStyle/>
          <a:p>
            <a:pPr marL="285750" lvl="1" indent="-285750">
              <a:buFont typeface="Wingdings" pitchFamily="2" charset="2"/>
              <a:buChar char="ü"/>
            </a:pPr>
            <a:r>
              <a:rPr lang="en-GB" sz="1667" dirty="0">
                <a:solidFill>
                  <a:schemeClr val="tx1"/>
                </a:solidFill>
              </a:rPr>
              <a:t>Most testers know very quickly to put an error code in the box to help diagnose their issue</a:t>
            </a:r>
          </a:p>
          <a:p>
            <a:pPr marL="285750" lvl="1" indent="-285750">
              <a:buFont typeface="Wingdings" pitchFamily="2" charset="2"/>
              <a:buChar char="ü"/>
            </a:pPr>
            <a:r>
              <a:rPr lang="en-GB" sz="1667" dirty="0"/>
              <a:t>Some testers explore the rest of the page, noting they could click on most common errors if their error was there, and can search below using the alphabetic sorting function</a:t>
            </a:r>
          </a:p>
          <a:p>
            <a:pPr marL="285750" lvl="1" indent="-285750">
              <a:buFont typeface="Wingdings" pitchFamily="2" charset="2"/>
              <a:buChar char="ü"/>
            </a:pPr>
            <a:endParaRPr lang="en-GB" sz="1067" dirty="0">
              <a:solidFill>
                <a:schemeClr val="tx1"/>
              </a:solidFill>
            </a:endParaRPr>
          </a:p>
        </p:txBody>
      </p:sp>
      <p:sp>
        <p:nvSpPr>
          <p:cNvPr id="11" name="Title 1">
            <a:extLst>
              <a:ext uri="{FF2B5EF4-FFF2-40B4-BE49-F238E27FC236}">
                <a16:creationId xmlns:a16="http://schemas.microsoft.com/office/drawing/2014/main" id="{F5FA86AC-D037-D04C-8FDB-7AB94D99456D}"/>
              </a:ext>
            </a:extLst>
          </p:cNvPr>
          <p:cNvSpPr txBox="1">
            <a:spLocks/>
          </p:cNvSpPr>
          <p:nvPr/>
        </p:nvSpPr>
        <p:spPr>
          <a:xfrm>
            <a:off x="3057003" y="963887"/>
            <a:ext cx="6070064"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00B050"/>
                </a:solidFill>
                <a:latin typeface="+mn-lt"/>
              </a:rPr>
              <a:t>Positives</a:t>
            </a:r>
          </a:p>
        </p:txBody>
      </p:sp>
      <p:sp>
        <p:nvSpPr>
          <p:cNvPr id="13" name="Text Placeholder 17">
            <a:extLst>
              <a:ext uri="{FF2B5EF4-FFF2-40B4-BE49-F238E27FC236}">
                <a16:creationId xmlns:a16="http://schemas.microsoft.com/office/drawing/2014/main" id="{6A2D5B2D-1FEA-B04F-B425-0229B2611C95}"/>
              </a:ext>
            </a:extLst>
          </p:cNvPr>
          <p:cNvSpPr txBox="1">
            <a:spLocks/>
          </p:cNvSpPr>
          <p:nvPr/>
        </p:nvSpPr>
        <p:spPr>
          <a:xfrm>
            <a:off x="2891684" y="4207778"/>
            <a:ext cx="8916952"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endParaRPr lang="en-GB" sz="1667" dirty="0"/>
          </a:p>
        </p:txBody>
      </p:sp>
      <p:sp>
        <p:nvSpPr>
          <p:cNvPr id="15" name="Text Placeholder 17">
            <a:extLst>
              <a:ext uri="{FF2B5EF4-FFF2-40B4-BE49-F238E27FC236}">
                <a16:creationId xmlns:a16="http://schemas.microsoft.com/office/drawing/2014/main" id="{CF820804-62D7-F044-A083-38F95D7CAD5F}"/>
              </a:ext>
            </a:extLst>
          </p:cNvPr>
          <p:cNvSpPr txBox="1">
            <a:spLocks/>
          </p:cNvSpPr>
          <p:nvPr/>
        </p:nvSpPr>
        <p:spPr>
          <a:xfrm>
            <a:off x="3040726" y="4203852"/>
            <a:ext cx="8767909"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r>
              <a:rPr lang="en-GB" sz="1667" dirty="0"/>
              <a:t>One tester thinks that everything on this page is referring to a postcode, and is doing a postcode check</a:t>
            </a:r>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p:txBody>
      </p:sp>
      <p:sp>
        <p:nvSpPr>
          <p:cNvPr id="17" name="Title 1">
            <a:extLst>
              <a:ext uri="{FF2B5EF4-FFF2-40B4-BE49-F238E27FC236}">
                <a16:creationId xmlns:a16="http://schemas.microsoft.com/office/drawing/2014/main" id="{67BBF38D-2900-AD4A-9AEA-8769AD1E98C1}"/>
              </a:ext>
            </a:extLst>
          </p:cNvPr>
          <p:cNvSpPr txBox="1">
            <a:spLocks/>
          </p:cNvSpPr>
          <p:nvPr/>
        </p:nvSpPr>
        <p:spPr>
          <a:xfrm>
            <a:off x="3095896" y="3651965"/>
            <a:ext cx="6031170"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FF0000"/>
                </a:solidFill>
                <a:latin typeface="+mn-lt"/>
              </a:rPr>
              <a:t>Negatives</a:t>
            </a:r>
          </a:p>
        </p:txBody>
      </p:sp>
      <p:pic>
        <p:nvPicPr>
          <p:cNvPr id="26" name="Picture 25">
            <a:extLst>
              <a:ext uri="{FF2B5EF4-FFF2-40B4-BE49-F238E27FC236}">
                <a16:creationId xmlns:a16="http://schemas.microsoft.com/office/drawing/2014/main" id="{C2449C2B-6D2B-3F49-9C80-1EA4345CB6E6}"/>
              </a:ext>
            </a:extLst>
          </p:cNvPr>
          <p:cNvPicPr>
            <a:picLocks noChangeAspect="1"/>
          </p:cNvPicPr>
          <p:nvPr/>
        </p:nvPicPr>
        <p:blipFill>
          <a:blip r:embed="rId3"/>
          <a:stretch>
            <a:fillRect/>
          </a:stretch>
        </p:blipFill>
        <p:spPr>
          <a:xfrm>
            <a:off x="404826" y="1619795"/>
            <a:ext cx="2691070" cy="4919118"/>
          </a:xfrm>
          <a:prstGeom prst="rect">
            <a:avLst/>
          </a:prstGeom>
        </p:spPr>
      </p:pic>
      <p:pic>
        <p:nvPicPr>
          <p:cNvPr id="27" name="Picture 26">
            <a:extLst>
              <a:ext uri="{FF2B5EF4-FFF2-40B4-BE49-F238E27FC236}">
                <a16:creationId xmlns:a16="http://schemas.microsoft.com/office/drawing/2014/main" id="{ED07132F-52B5-CF4C-AD64-A1ADD5D18C59}"/>
              </a:ext>
            </a:extLst>
          </p:cNvPr>
          <p:cNvPicPr>
            <a:picLocks noChangeAspect="1"/>
          </p:cNvPicPr>
          <p:nvPr/>
        </p:nvPicPr>
        <p:blipFill>
          <a:blip r:embed="rId4"/>
          <a:stretch>
            <a:fillRect/>
          </a:stretch>
        </p:blipFill>
        <p:spPr>
          <a:xfrm>
            <a:off x="789728" y="2378711"/>
            <a:ext cx="1953470" cy="3500843"/>
          </a:xfrm>
          <a:prstGeom prst="rect">
            <a:avLst/>
          </a:prstGeom>
        </p:spPr>
      </p:pic>
    </p:spTree>
    <p:extLst>
      <p:ext uri="{BB962C8B-B14F-4D97-AF65-F5344CB8AC3E}">
        <p14:creationId xmlns:p14="http://schemas.microsoft.com/office/powerpoint/2010/main" val="193827309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b="1" dirty="0">
                <a:solidFill>
                  <a:srgbClr val="5F2878"/>
                </a:solidFill>
              </a:rPr>
              <a:t>Third part – Installed last 30 minutes page</a:t>
            </a:r>
            <a:endParaRPr lang="en-GB" sz="2400" b="1" dirty="0">
              <a:solidFill>
                <a:srgbClr val="5F2878"/>
              </a:solidFill>
              <a:latin typeface="+mn-lt"/>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13</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3" name="Text Placeholder 17">
            <a:extLst>
              <a:ext uri="{FF2B5EF4-FFF2-40B4-BE49-F238E27FC236}">
                <a16:creationId xmlns:a16="http://schemas.microsoft.com/office/drawing/2014/main" id="{6A2D5B2D-1FEA-B04F-B425-0229B2611C95}"/>
              </a:ext>
            </a:extLst>
          </p:cNvPr>
          <p:cNvSpPr txBox="1">
            <a:spLocks/>
          </p:cNvSpPr>
          <p:nvPr/>
        </p:nvSpPr>
        <p:spPr>
          <a:xfrm>
            <a:off x="2891684" y="4207778"/>
            <a:ext cx="8916952"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endParaRPr lang="en-GB" sz="1667" dirty="0"/>
          </a:p>
        </p:txBody>
      </p:sp>
      <p:sp>
        <p:nvSpPr>
          <p:cNvPr id="15" name="Text Placeholder 17">
            <a:extLst>
              <a:ext uri="{FF2B5EF4-FFF2-40B4-BE49-F238E27FC236}">
                <a16:creationId xmlns:a16="http://schemas.microsoft.com/office/drawing/2014/main" id="{FB8923B2-DEF8-D649-A7DF-7DA0B12E21C7}"/>
              </a:ext>
            </a:extLst>
          </p:cNvPr>
          <p:cNvSpPr>
            <a:spLocks noGrp="1"/>
          </p:cNvSpPr>
          <p:nvPr>
            <p:ph type="body" sz="quarter" idx="12"/>
          </p:nvPr>
        </p:nvSpPr>
        <p:spPr>
          <a:xfrm>
            <a:off x="3339371" y="1363134"/>
            <a:ext cx="8469265" cy="2434426"/>
          </a:xfrm>
        </p:spPr>
        <p:txBody>
          <a:bodyPr>
            <a:normAutofit/>
          </a:bodyPr>
          <a:lstStyle/>
          <a:p>
            <a:pPr marL="285750" lvl="1" indent="-285750">
              <a:buFont typeface="Wingdings" pitchFamily="2" charset="2"/>
              <a:buChar char="ü"/>
            </a:pPr>
            <a:r>
              <a:rPr lang="en-GB" sz="1667" dirty="0"/>
              <a:t>Most testers expect some kind of page like this, with a diagnostic flow to get them to a page where they would have the right issue and something to do about it</a:t>
            </a:r>
            <a:endParaRPr lang="en-GB" sz="1067" dirty="0">
              <a:solidFill>
                <a:schemeClr val="tx1"/>
              </a:solidFill>
            </a:endParaRPr>
          </a:p>
        </p:txBody>
      </p:sp>
      <p:sp>
        <p:nvSpPr>
          <p:cNvPr id="17" name="Title 1">
            <a:extLst>
              <a:ext uri="{FF2B5EF4-FFF2-40B4-BE49-F238E27FC236}">
                <a16:creationId xmlns:a16="http://schemas.microsoft.com/office/drawing/2014/main" id="{3E5BC730-8CAB-DD45-841C-8C75E7A3A366}"/>
              </a:ext>
            </a:extLst>
          </p:cNvPr>
          <p:cNvSpPr txBox="1">
            <a:spLocks/>
          </p:cNvSpPr>
          <p:nvPr/>
        </p:nvSpPr>
        <p:spPr>
          <a:xfrm>
            <a:off x="3339371" y="963887"/>
            <a:ext cx="5787695"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00B050"/>
                </a:solidFill>
                <a:latin typeface="+mn-lt"/>
              </a:rPr>
              <a:t>Positives</a:t>
            </a:r>
          </a:p>
        </p:txBody>
      </p:sp>
      <p:sp>
        <p:nvSpPr>
          <p:cNvPr id="19" name="Text Placeholder 17">
            <a:extLst>
              <a:ext uri="{FF2B5EF4-FFF2-40B4-BE49-F238E27FC236}">
                <a16:creationId xmlns:a16="http://schemas.microsoft.com/office/drawing/2014/main" id="{1BA5CDBE-CD6B-194B-A24C-7932D2E15F4F}"/>
              </a:ext>
            </a:extLst>
          </p:cNvPr>
          <p:cNvSpPr txBox="1">
            <a:spLocks/>
          </p:cNvSpPr>
          <p:nvPr/>
        </p:nvSpPr>
        <p:spPr>
          <a:xfrm>
            <a:off x="3304904" y="4203852"/>
            <a:ext cx="8503731"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r>
              <a:rPr lang="en-GB" sz="1667" dirty="0"/>
              <a:t>One tester is unsure what would be next, and assumes the flow would be the same advice that she saw on the TV screen at the beginning</a:t>
            </a:r>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p:txBody>
      </p:sp>
      <p:sp>
        <p:nvSpPr>
          <p:cNvPr id="20" name="Title 1">
            <a:extLst>
              <a:ext uri="{FF2B5EF4-FFF2-40B4-BE49-F238E27FC236}">
                <a16:creationId xmlns:a16="http://schemas.microsoft.com/office/drawing/2014/main" id="{D275849B-F51F-1945-BD22-60F68DFC07DF}"/>
              </a:ext>
            </a:extLst>
          </p:cNvPr>
          <p:cNvSpPr txBox="1">
            <a:spLocks/>
          </p:cNvSpPr>
          <p:nvPr/>
        </p:nvSpPr>
        <p:spPr>
          <a:xfrm>
            <a:off x="3256062" y="3651965"/>
            <a:ext cx="5871003"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FF0000"/>
                </a:solidFill>
                <a:latin typeface="+mn-lt"/>
              </a:rPr>
              <a:t>Negatives</a:t>
            </a:r>
          </a:p>
        </p:txBody>
      </p:sp>
      <p:pic>
        <p:nvPicPr>
          <p:cNvPr id="18" name="Picture 17">
            <a:extLst>
              <a:ext uri="{FF2B5EF4-FFF2-40B4-BE49-F238E27FC236}">
                <a16:creationId xmlns:a16="http://schemas.microsoft.com/office/drawing/2014/main" id="{483278B3-F3EF-8547-B547-EA469038A40A}"/>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21" name="Picture 20">
            <a:extLst>
              <a:ext uri="{FF2B5EF4-FFF2-40B4-BE49-F238E27FC236}">
                <a16:creationId xmlns:a16="http://schemas.microsoft.com/office/drawing/2014/main" id="{ABA1C149-4ABC-6E42-A236-9BC51D3C6FAE}"/>
              </a:ext>
            </a:extLst>
          </p:cNvPr>
          <p:cNvPicPr>
            <a:picLocks noChangeAspect="1"/>
          </p:cNvPicPr>
          <p:nvPr/>
        </p:nvPicPr>
        <p:blipFill>
          <a:blip r:embed="rId4"/>
          <a:stretch>
            <a:fillRect/>
          </a:stretch>
        </p:blipFill>
        <p:spPr>
          <a:xfrm>
            <a:off x="975786" y="2338252"/>
            <a:ext cx="1967292" cy="3525612"/>
          </a:xfrm>
          <a:prstGeom prst="rect">
            <a:avLst/>
          </a:prstGeom>
        </p:spPr>
      </p:pic>
    </p:spTree>
    <p:extLst>
      <p:ext uri="{BB962C8B-B14F-4D97-AF65-F5344CB8AC3E}">
        <p14:creationId xmlns:p14="http://schemas.microsoft.com/office/powerpoint/2010/main" val="105623064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b="1" dirty="0">
                <a:solidFill>
                  <a:srgbClr val="5F2878"/>
                </a:solidFill>
              </a:rPr>
              <a:t>Fourth part – Personal details entry</a:t>
            </a:r>
            <a:endParaRPr lang="en-GB" sz="2400" b="1" dirty="0">
              <a:solidFill>
                <a:srgbClr val="5F2878"/>
              </a:solidFill>
              <a:latin typeface="+mn-lt"/>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14</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3" name="Text Placeholder 17">
            <a:extLst>
              <a:ext uri="{FF2B5EF4-FFF2-40B4-BE49-F238E27FC236}">
                <a16:creationId xmlns:a16="http://schemas.microsoft.com/office/drawing/2014/main" id="{6A2D5B2D-1FEA-B04F-B425-0229B2611C95}"/>
              </a:ext>
            </a:extLst>
          </p:cNvPr>
          <p:cNvSpPr txBox="1">
            <a:spLocks/>
          </p:cNvSpPr>
          <p:nvPr/>
        </p:nvSpPr>
        <p:spPr>
          <a:xfrm>
            <a:off x="2891684" y="4207778"/>
            <a:ext cx="8916952" cy="1988799"/>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endParaRPr lang="en-GB" sz="1667" dirty="0"/>
          </a:p>
        </p:txBody>
      </p:sp>
      <p:sp>
        <p:nvSpPr>
          <p:cNvPr id="15" name="Text Placeholder 17">
            <a:extLst>
              <a:ext uri="{FF2B5EF4-FFF2-40B4-BE49-F238E27FC236}">
                <a16:creationId xmlns:a16="http://schemas.microsoft.com/office/drawing/2014/main" id="{FB8923B2-DEF8-D649-A7DF-7DA0B12E21C7}"/>
              </a:ext>
            </a:extLst>
          </p:cNvPr>
          <p:cNvSpPr>
            <a:spLocks noGrp="1"/>
          </p:cNvSpPr>
          <p:nvPr>
            <p:ph type="body" sz="quarter" idx="12"/>
          </p:nvPr>
        </p:nvSpPr>
        <p:spPr>
          <a:xfrm>
            <a:off x="3387519" y="1363134"/>
            <a:ext cx="8421117" cy="2434426"/>
          </a:xfrm>
        </p:spPr>
        <p:txBody>
          <a:bodyPr>
            <a:normAutofit/>
          </a:bodyPr>
          <a:lstStyle/>
          <a:p>
            <a:pPr marL="285750" lvl="1" indent="-285750">
              <a:buFont typeface="Wingdings" pitchFamily="2" charset="2"/>
              <a:buChar char="ü"/>
            </a:pPr>
            <a:r>
              <a:rPr lang="en-GB" sz="1667" dirty="0"/>
              <a:t>All testers are happy about putting their personal information in here to help solve their issues</a:t>
            </a:r>
            <a:endParaRPr lang="en-GB" sz="1067" dirty="0">
              <a:solidFill>
                <a:schemeClr val="tx1"/>
              </a:solidFill>
            </a:endParaRPr>
          </a:p>
        </p:txBody>
      </p:sp>
      <p:sp>
        <p:nvSpPr>
          <p:cNvPr id="17" name="Title 1">
            <a:extLst>
              <a:ext uri="{FF2B5EF4-FFF2-40B4-BE49-F238E27FC236}">
                <a16:creationId xmlns:a16="http://schemas.microsoft.com/office/drawing/2014/main" id="{3E5BC730-8CAB-DD45-841C-8C75E7A3A366}"/>
              </a:ext>
            </a:extLst>
          </p:cNvPr>
          <p:cNvSpPr txBox="1">
            <a:spLocks/>
          </p:cNvSpPr>
          <p:nvPr/>
        </p:nvSpPr>
        <p:spPr>
          <a:xfrm>
            <a:off x="3387519" y="963887"/>
            <a:ext cx="5739547"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00B050"/>
                </a:solidFill>
                <a:latin typeface="+mn-lt"/>
              </a:rPr>
              <a:t>Positives</a:t>
            </a:r>
          </a:p>
        </p:txBody>
      </p:sp>
      <p:pic>
        <p:nvPicPr>
          <p:cNvPr id="14" name="Picture 13">
            <a:extLst>
              <a:ext uri="{FF2B5EF4-FFF2-40B4-BE49-F238E27FC236}">
                <a16:creationId xmlns:a16="http://schemas.microsoft.com/office/drawing/2014/main" id="{AB734BB3-6EB1-2741-8BE1-80038ACAAFB7}"/>
              </a:ext>
            </a:extLst>
          </p:cNvPr>
          <p:cNvPicPr>
            <a:picLocks noChangeAspect="1"/>
          </p:cNvPicPr>
          <p:nvPr/>
        </p:nvPicPr>
        <p:blipFill>
          <a:blip r:embed="rId3"/>
          <a:stretch>
            <a:fillRect/>
          </a:stretch>
        </p:blipFill>
        <p:spPr>
          <a:xfrm>
            <a:off x="613834" y="1619795"/>
            <a:ext cx="2691070" cy="4919118"/>
          </a:xfrm>
          <a:prstGeom prst="rect">
            <a:avLst/>
          </a:prstGeom>
        </p:spPr>
      </p:pic>
      <p:pic>
        <p:nvPicPr>
          <p:cNvPr id="18" name="Picture 17">
            <a:extLst>
              <a:ext uri="{FF2B5EF4-FFF2-40B4-BE49-F238E27FC236}">
                <a16:creationId xmlns:a16="http://schemas.microsoft.com/office/drawing/2014/main" id="{EF49AFBD-8DB8-1846-BACD-7377ECD992E0}"/>
              </a:ext>
            </a:extLst>
          </p:cNvPr>
          <p:cNvPicPr>
            <a:picLocks noChangeAspect="1"/>
          </p:cNvPicPr>
          <p:nvPr/>
        </p:nvPicPr>
        <p:blipFill>
          <a:blip r:embed="rId4"/>
          <a:stretch>
            <a:fillRect/>
          </a:stretch>
        </p:blipFill>
        <p:spPr>
          <a:xfrm>
            <a:off x="998431" y="2377440"/>
            <a:ext cx="1939754" cy="3476262"/>
          </a:xfrm>
          <a:prstGeom prst="rect">
            <a:avLst/>
          </a:prstGeom>
        </p:spPr>
      </p:pic>
    </p:spTree>
    <p:extLst>
      <p:ext uri="{BB962C8B-B14F-4D97-AF65-F5344CB8AC3E}">
        <p14:creationId xmlns:p14="http://schemas.microsoft.com/office/powerpoint/2010/main" val="234695171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b="1" dirty="0">
                <a:solidFill>
                  <a:srgbClr val="5F2878"/>
                </a:solidFill>
              </a:rPr>
              <a:t>Fifth part – C119 Code</a:t>
            </a:r>
            <a:endParaRPr lang="en-GB" sz="2400" b="1" dirty="0">
              <a:solidFill>
                <a:srgbClr val="5F2878"/>
              </a:solidFill>
              <a:latin typeface="+mn-lt"/>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15</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0" name="Text Placeholder 17">
            <a:extLst>
              <a:ext uri="{FF2B5EF4-FFF2-40B4-BE49-F238E27FC236}">
                <a16:creationId xmlns:a16="http://schemas.microsoft.com/office/drawing/2014/main" id="{64634007-71CF-9E42-A924-2A3F92BD0B80}"/>
              </a:ext>
            </a:extLst>
          </p:cNvPr>
          <p:cNvSpPr>
            <a:spLocks noGrp="1"/>
          </p:cNvSpPr>
          <p:nvPr>
            <p:ph type="body" sz="quarter" idx="12"/>
          </p:nvPr>
        </p:nvSpPr>
        <p:spPr>
          <a:xfrm>
            <a:off x="3246888" y="1601510"/>
            <a:ext cx="8561747" cy="1573246"/>
          </a:xfrm>
        </p:spPr>
        <p:txBody>
          <a:bodyPr>
            <a:normAutofit/>
          </a:bodyPr>
          <a:lstStyle/>
          <a:p>
            <a:pPr marL="285750" lvl="1" indent="-285750">
              <a:buFont typeface="Wingdings" pitchFamily="2" charset="2"/>
              <a:buChar char="ü"/>
            </a:pPr>
            <a:r>
              <a:rPr lang="en-GB" sz="1667" dirty="0"/>
              <a:t>All testers are quickly understand what the error message is telling them, and know to continue to solve their issues by clicking ‘Get started’</a:t>
            </a:r>
          </a:p>
          <a:p>
            <a:pPr marL="285750" lvl="1" indent="-285750">
              <a:buFont typeface="Wingdings" pitchFamily="2" charset="2"/>
              <a:buChar char="ü"/>
            </a:pPr>
            <a:r>
              <a:rPr lang="en-GB" sz="1667" dirty="0"/>
              <a:t>All testers expect the step by step help to come </a:t>
            </a:r>
          </a:p>
          <a:p>
            <a:endParaRPr lang="en-GB" sz="1067" dirty="0">
              <a:solidFill>
                <a:schemeClr val="tx1"/>
              </a:solidFill>
            </a:endParaRPr>
          </a:p>
        </p:txBody>
      </p:sp>
      <p:sp>
        <p:nvSpPr>
          <p:cNvPr id="11" name="Title 1">
            <a:extLst>
              <a:ext uri="{FF2B5EF4-FFF2-40B4-BE49-F238E27FC236}">
                <a16:creationId xmlns:a16="http://schemas.microsoft.com/office/drawing/2014/main" id="{F5FA86AC-D037-D04C-8FDB-7AB94D99456D}"/>
              </a:ext>
            </a:extLst>
          </p:cNvPr>
          <p:cNvSpPr txBox="1">
            <a:spLocks/>
          </p:cNvSpPr>
          <p:nvPr/>
        </p:nvSpPr>
        <p:spPr>
          <a:xfrm>
            <a:off x="3246888" y="1049623"/>
            <a:ext cx="5880177"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00B050"/>
                </a:solidFill>
                <a:latin typeface="+mn-lt"/>
              </a:rPr>
              <a:t>Positives</a:t>
            </a:r>
          </a:p>
        </p:txBody>
      </p:sp>
      <p:sp>
        <p:nvSpPr>
          <p:cNvPr id="13" name="Text Placeholder 17">
            <a:extLst>
              <a:ext uri="{FF2B5EF4-FFF2-40B4-BE49-F238E27FC236}">
                <a16:creationId xmlns:a16="http://schemas.microsoft.com/office/drawing/2014/main" id="{6A2D5B2D-1FEA-B04F-B425-0229B2611C95}"/>
              </a:ext>
            </a:extLst>
          </p:cNvPr>
          <p:cNvSpPr txBox="1">
            <a:spLocks/>
          </p:cNvSpPr>
          <p:nvPr/>
        </p:nvSpPr>
        <p:spPr>
          <a:xfrm>
            <a:off x="3246888" y="3302512"/>
            <a:ext cx="8561747" cy="3236400"/>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System Font Regular"/>
              <a:buChar char="×"/>
            </a:pPr>
            <a:r>
              <a:rPr lang="en-GB" sz="1667" dirty="0"/>
              <a:t>One tester says if this particular error came up in real life, they would be annoyed, as they would have already activated their box, but say they would still follow the steps</a:t>
            </a:r>
          </a:p>
          <a:p>
            <a:pPr marL="285750" lvl="1" indent="-285750">
              <a:buFont typeface="System Font Regular"/>
              <a:buChar char="×"/>
            </a:pPr>
            <a:endParaRPr lang="en-GB" sz="1667" dirty="0"/>
          </a:p>
          <a:p>
            <a:pPr marL="285750" lvl="1" indent="-285750">
              <a:buFont typeface="System Font Regular"/>
              <a:buChar char="×"/>
            </a:pPr>
            <a:endParaRPr lang="en-GB" sz="1667" dirty="0"/>
          </a:p>
          <a:p>
            <a:pPr marL="285750" lvl="1" indent="-285750">
              <a:buFont typeface="System Font Regular"/>
              <a:buChar char="×"/>
            </a:pPr>
            <a:endParaRPr lang="en-GB" sz="1667" dirty="0"/>
          </a:p>
        </p:txBody>
      </p:sp>
      <p:sp>
        <p:nvSpPr>
          <p:cNvPr id="14" name="Title 1">
            <a:extLst>
              <a:ext uri="{FF2B5EF4-FFF2-40B4-BE49-F238E27FC236}">
                <a16:creationId xmlns:a16="http://schemas.microsoft.com/office/drawing/2014/main" id="{236E5D02-8661-AB4D-9F8D-D2B256DB9D97}"/>
              </a:ext>
            </a:extLst>
          </p:cNvPr>
          <p:cNvSpPr txBox="1">
            <a:spLocks/>
          </p:cNvSpPr>
          <p:nvPr/>
        </p:nvSpPr>
        <p:spPr>
          <a:xfrm>
            <a:off x="3246888" y="2750626"/>
            <a:ext cx="5880177" cy="551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rgbClr val="FF0000"/>
                </a:solidFill>
                <a:latin typeface="+mn-lt"/>
              </a:rPr>
              <a:t>Negatives</a:t>
            </a:r>
          </a:p>
        </p:txBody>
      </p:sp>
      <p:pic>
        <p:nvPicPr>
          <p:cNvPr id="15" name="Picture 14">
            <a:extLst>
              <a:ext uri="{FF2B5EF4-FFF2-40B4-BE49-F238E27FC236}">
                <a16:creationId xmlns:a16="http://schemas.microsoft.com/office/drawing/2014/main" id="{032BE8D8-03FC-4547-B2E4-A3D9704372F0}"/>
              </a:ext>
            </a:extLst>
          </p:cNvPr>
          <p:cNvPicPr>
            <a:picLocks noChangeAspect="1"/>
          </p:cNvPicPr>
          <p:nvPr/>
        </p:nvPicPr>
        <p:blipFill>
          <a:blip r:embed="rId3"/>
          <a:stretch>
            <a:fillRect/>
          </a:stretch>
        </p:blipFill>
        <p:spPr>
          <a:xfrm>
            <a:off x="431802" y="1363134"/>
            <a:ext cx="2691070" cy="4919118"/>
          </a:xfrm>
          <a:prstGeom prst="rect">
            <a:avLst/>
          </a:prstGeom>
        </p:spPr>
      </p:pic>
      <p:pic>
        <p:nvPicPr>
          <p:cNvPr id="18" name="Picture 17">
            <a:extLst>
              <a:ext uri="{FF2B5EF4-FFF2-40B4-BE49-F238E27FC236}">
                <a16:creationId xmlns:a16="http://schemas.microsoft.com/office/drawing/2014/main" id="{D1D87857-980F-754B-B63F-10A15150F7F1}"/>
              </a:ext>
            </a:extLst>
          </p:cNvPr>
          <p:cNvPicPr>
            <a:picLocks noChangeAspect="1"/>
          </p:cNvPicPr>
          <p:nvPr/>
        </p:nvPicPr>
        <p:blipFill>
          <a:blip r:embed="rId4"/>
          <a:stretch>
            <a:fillRect/>
          </a:stretch>
        </p:blipFill>
        <p:spPr>
          <a:xfrm>
            <a:off x="797397" y="2081591"/>
            <a:ext cx="1986982" cy="3560900"/>
          </a:xfrm>
          <a:prstGeom prst="rect">
            <a:avLst/>
          </a:prstGeom>
        </p:spPr>
      </p:pic>
    </p:spTree>
    <p:extLst>
      <p:ext uri="{BB962C8B-B14F-4D97-AF65-F5344CB8AC3E}">
        <p14:creationId xmlns:p14="http://schemas.microsoft.com/office/powerpoint/2010/main" val="2936780811"/>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b="1" dirty="0">
                <a:solidFill>
                  <a:srgbClr val="5F2878"/>
                </a:solidFill>
              </a:rPr>
              <a:t>Other general feedback</a:t>
            </a:r>
            <a:endParaRPr lang="en-GB" sz="2400" b="1" dirty="0">
              <a:solidFill>
                <a:srgbClr val="5F2878"/>
              </a:solidFill>
              <a:latin typeface="+mn-lt"/>
            </a:endParaRP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16</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0" name="Text Placeholder 17">
            <a:extLst>
              <a:ext uri="{FF2B5EF4-FFF2-40B4-BE49-F238E27FC236}">
                <a16:creationId xmlns:a16="http://schemas.microsoft.com/office/drawing/2014/main" id="{64634007-71CF-9E42-A924-2A3F92BD0B80}"/>
              </a:ext>
            </a:extLst>
          </p:cNvPr>
          <p:cNvSpPr>
            <a:spLocks noGrp="1"/>
          </p:cNvSpPr>
          <p:nvPr>
            <p:ph type="body" sz="quarter" idx="12"/>
          </p:nvPr>
        </p:nvSpPr>
        <p:spPr>
          <a:xfrm>
            <a:off x="431802" y="1601510"/>
            <a:ext cx="11376833" cy="1573246"/>
          </a:xfrm>
        </p:spPr>
        <p:txBody>
          <a:bodyPr>
            <a:normAutofit/>
          </a:bodyPr>
          <a:lstStyle/>
          <a:p>
            <a:pPr marL="285750" lvl="1" indent="-285750">
              <a:buFont typeface="Arial" panose="020B0604020202020204" pitchFamily="34" charset="0"/>
              <a:buChar char="•"/>
            </a:pPr>
            <a:r>
              <a:rPr lang="en-GB" sz="1667" dirty="0"/>
              <a:t>Some testers thought there were too many steps, and would’ve preferred to skip steps they had tried in real life</a:t>
            </a:r>
          </a:p>
          <a:p>
            <a:pPr marL="285750" lvl="1" indent="-285750">
              <a:buFont typeface="Arial" panose="020B0604020202020204" pitchFamily="34" charset="0"/>
              <a:buChar char="•"/>
            </a:pPr>
            <a:r>
              <a:rPr lang="en-GB" sz="1667" dirty="0"/>
              <a:t>Some testers wanted more visual guides, maybe a video</a:t>
            </a:r>
          </a:p>
          <a:p>
            <a:pPr marL="285750" lvl="1" indent="-285750">
              <a:buFont typeface="Arial" panose="020B0604020202020204" pitchFamily="34" charset="0"/>
              <a:buChar char="•"/>
            </a:pPr>
            <a:r>
              <a:rPr lang="en-GB" sz="1667" dirty="0"/>
              <a:t>Some testers wanted to be able to talk to someone/a chatbot</a:t>
            </a:r>
          </a:p>
          <a:p>
            <a:pPr marL="285750" lvl="1" indent="-285750">
              <a:buFont typeface="Arial" panose="020B0604020202020204" pitchFamily="34" charset="0"/>
              <a:buChar char="•"/>
            </a:pPr>
            <a:endParaRPr lang="en-GB" sz="1667" dirty="0"/>
          </a:p>
          <a:p>
            <a:endParaRPr lang="en-GB" sz="1067" dirty="0">
              <a:solidFill>
                <a:schemeClr val="tx1"/>
              </a:solidFill>
            </a:endParaRPr>
          </a:p>
        </p:txBody>
      </p:sp>
    </p:spTree>
    <p:extLst>
      <p:ext uri="{BB962C8B-B14F-4D97-AF65-F5344CB8AC3E}">
        <p14:creationId xmlns:p14="http://schemas.microsoft.com/office/powerpoint/2010/main" val="252828279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M_PP_BG_Cover_page1.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 y="0"/>
            <a:ext cx="12226204" cy="6858000"/>
          </a:xfrm>
          <a:prstGeom prst="rect">
            <a:avLst/>
          </a:prstGeom>
        </p:spPr>
      </p:pic>
      <p:sp>
        <p:nvSpPr>
          <p:cNvPr id="10" name="TextBox 9"/>
          <p:cNvSpPr txBox="1"/>
          <p:nvPr/>
        </p:nvSpPr>
        <p:spPr>
          <a:xfrm>
            <a:off x="391075" y="3054506"/>
            <a:ext cx="10879437" cy="748988"/>
          </a:xfrm>
          <a:prstGeom prst="rect">
            <a:avLst/>
          </a:prstGeom>
          <a:noFill/>
        </p:spPr>
        <p:txBody>
          <a:bodyPr wrap="square" rtlCol="0">
            <a:spAutoFit/>
          </a:bodyPr>
          <a:lstStyle/>
          <a:p>
            <a:r>
              <a:rPr lang="en-GB" sz="4267" b="1" dirty="0">
                <a:solidFill>
                  <a:schemeClr val="bg1"/>
                </a:solidFill>
                <a:latin typeface="+mj-lt"/>
              </a:rPr>
              <a:t>What’s next?</a:t>
            </a:r>
            <a:endParaRPr lang="en-US" sz="4267" b="1" dirty="0">
              <a:solidFill>
                <a:schemeClr val="bg1"/>
              </a:solidFill>
              <a:latin typeface="+mj-lt"/>
              <a:cs typeface="VM Circular Shout TT Bd"/>
            </a:endParaRPr>
          </a:p>
        </p:txBody>
      </p:sp>
      <p:sp>
        <p:nvSpPr>
          <p:cNvPr id="2" name="Slide Number Placeholder 1"/>
          <p:cNvSpPr>
            <a:spLocks noGrp="1"/>
          </p:cNvSpPr>
          <p:nvPr>
            <p:ph type="sldNum" sz="quarter" idx="14"/>
          </p:nvPr>
        </p:nvSpPr>
        <p:spPr/>
        <p:txBody>
          <a:bodyPr/>
          <a:lstStyle/>
          <a:p>
            <a:pPr>
              <a:defRPr/>
            </a:pPr>
            <a:fld id="{F14DE2BD-656A-4018-B384-BC6499369D5B}" type="slidenum">
              <a:rPr lang="en-GB" altLang="en-US" smtClean="0"/>
              <a:pPr>
                <a:defRPr/>
              </a:pPr>
              <a:t>17</a:t>
            </a:fld>
            <a:endParaRPr lang="en-GB" altLang="en-US" dirty="0"/>
          </a:p>
        </p:txBody>
      </p:sp>
    </p:spTree>
    <p:extLst>
      <p:ext uri="{BB962C8B-B14F-4D97-AF65-F5344CB8AC3E}">
        <p14:creationId xmlns:p14="http://schemas.microsoft.com/office/powerpoint/2010/main" val="2862591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2" y="452967"/>
            <a:ext cx="9648641" cy="670984"/>
          </a:xfrm>
        </p:spPr>
        <p:txBody>
          <a:bodyPr/>
          <a:lstStyle/>
          <a:p>
            <a:r>
              <a:rPr lang="en-GB" sz="2400" dirty="0">
                <a:solidFill>
                  <a:srgbClr val="5F2878"/>
                </a:solidFill>
                <a:latin typeface="+mn-lt"/>
              </a:rPr>
              <a:t>What’s next?</a:t>
            </a:r>
          </a:p>
        </p:txBody>
      </p:sp>
      <p:sp>
        <p:nvSpPr>
          <p:cNvPr id="4" name="Slide Number Placeholder 3"/>
          <p:cNvSpPr>
            <a:spLocks noGrp="1"/>
          </p:cNvSpPr>
          <p:nvPr>
            <p:ph type="sldNum" sz="quarter" idx="14"/>
          </p:nvPr>
        </p:nvSpPr>
        <p:spPr/>
        <p:txBody>
          <a:bodyPr/>
          <a:lstStyle/>
          <a:p>
            <a:pPr>
              <a:defRPr/>
            </a:pPr>
            <a:fld id="{F14DE2BD-656A-4018-B384-BC6499369D5B}" type="slidenum">
              <a:rPr lang="en-GB" altLang="en-US" smtClean="0"/>
              <a:pPr>
                <a:defRPr/>
              </a:pPr>
              <a:t>18</a:t>
            </a:fld>
            <a:endParaRPr lang="en-GB" altLang="en-US" dirty="0"/>
          </a:p>
        </p:txBody>
      </p:sp>
      <p:sp>
        <p:nvSpPr>
          <p:cNvPr id="5" name="AutoShape 2" descr="RÃ©sultat de recherche d'images pour &quot;self serve&quot;"/>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 name="Rectangle 15"/>
          <p:cNvSpPr/>
          <p:nvPr/>
        </p:nvSpPr>
        <p:spPr>
          <a:xfrm>
            <a:off x="-3772128" y="10760532"/>
            <a:ext cx="6096000" cy="523220"/>
          </a:xfrm>
          <a:prstGeom prst="rect">
            <a:avLst/>
          </a:prstGeom>
        </p:spPr>
        <p:txBody>
          <a:bodyPr>
            <a:spAutoFit/>
          </a:bodyPr>
          <a:lstStyle/>
          <a:p>
            <a:r>
              <a:rPr lang="en-US" sz="1400" dirty="0"/>
              <a:t>Feedback </a:t>
            </a:r>
            <a:r>
              <a:rPr lang="en-US" sz="1400" dirty="0" err="1"/>
              <a:t>TabThe</a:t>
            </a:r>
            <a:r>
              <a:rPr lang="en-US" sz="1400" dirty="0"/>
              <a:t> Feedback Tab is a static icon that hugs the side of the browser window, overlaying your page content.</a:t>
            </a:r>
          </a:p>
        </p:txBody>
      </p:sp>
      <p:sp>
        <p:nvSpPr>
          <p:cNvPr id="12" name="Text Placeholder 17">
            <a:extLst>
              <a:ext uri="{FF2B5EF4-FFF2-40B4-BE49-F238E27FC236}">
                <a16:creationId xmlns:a16="http://schemas.microsoft.com/office/drawing/2014/main" id="{4089642E-A089-7E41-A5DF-913F50CC6FB4}"/>
              </a:ext>
            </a:extLst>
          </p:cNvPr>
          <p:cNvSpPr txBox="1">
            <a:spLocks/>
          </p:cNvSpPr>
          <p:nvPr/>
        </p:nvSpPr>
        <p:spPr>
          <a:xfrm>
            <a:off x="431801" y="1278736"/>
            <a:ext cx="10820399" cy="4416670"/>
          </a:xfrm>
          <a:prstGeom prst="rect">
            <a:avLst/>
          </a:prstGeom>
        </p:spPr>
        <p:txBody>
          <a:bodyPr vert="horz" lIns="91440" tIns="45720" rIns="91440" bIns="46800" rtlCol="0">
            <a:normAutofit/>
          </a:bodyPr>
          <a:lstStyle>
            <a:lvl1pPr marL="0" indent="0" algn="l" defTabSz="914400" rtl="0" eaLnBrk="1" latinLnBrk="0" hangingPunct="1">
              <a:lnSpc>
                <a:spcPct val="100000"/>
              </a:lnSpc>
              <a:spcBef>
                <a:spcPts val="1600"/>
              </a:spcBef>
              <a:buFont typeface="Arial" panose="020B0604020202020204" pitchFamily="34" charset="0"/>
              <a:buNone/>
              <a:defRPr sz="2133" kern="1200">
                <a:solidFill>
                  <a:schemeClr val="accent1"/>
                </a:solidFill>
                <a:latin typeface="+mn-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Arial" panose="020B0604020202020204" pitchFamily="34" charset="0"/>
              <a:buChar char="•"/>
            </a:pPr>
            <a:r>
              <a:rPr lang="en-GB" sz="1667" dirty="0"/>
              <a:t>Ensure the TV screen points users to the right place for help online</a:t>
            </a:r>
          </a:p>
          <a:p>
            <a:pPr marL="285750" lvl="1" indent="-285750">
              <a:buFont typeface="Arial" panose="020B0604020202020204" pitchFamily="34" charset="0"/>
              <a:buChar char="•"/>
            </a:pPr>
            <a:r>
              <a:rPr lang="en-GB" sz="1667" dirty="0"/>
              <a:t>Make it even clearer the TV error page isn’t asking for postcodes</a:t>
            </a:r>
          </a:p>
          <a:p>
            <a:pPr marL="285750" lvl="1" indent="-285750">
              <a:buFont typeface="Arial" panose="020B0604020202020204" pitchFamily="34" charset="0"/>
              <a:buChar char="•"/>
            </a:pPr>
            <a:r>
              <a:rPr lang="en-GB" sz="1667" dirty="0"/>
              <a:t>Think about how steps can be condensed, and if steps can be organised so that some can be skipped</a:t>
            </a:r>
          </a:p>
          <a:p>
            <a:pPr marL="285750" lvl="1" indent="-285750">
              <a:buFont typeface="Arial" panose="020B0604020202020204" pitchFamily="34" charset="0"/>
              <a:buChar char="•"/>
            </a:pPr>
            <a:endParaRPr lang="en-GB" sz="1667" dirty="0"/>
          </a:p>
          <a:p>
            <a:pPr marL="285750" lvl="1" indent="-285750">
              <a:buFont typeface="Arial" panose="020B0604020202020204" pitchFamily="34" charset="0"/>
              <a:buChar char="•"/>
            </a:pPr>
            <a:endParaRPr lang="en-GB" sz="1667" dirty="0"/>
          </a:p>
          <a:p>
            <a:pPr marL="285750" lvl="1" indent="-285750">
              <a:buFont typeface="Arial" panose="020B0604020202020204" pitchFamily="34" charset="0"/>
              <a:buChar char="•"/>
            </a:pPr>
            <a:endParaRPr lang="en-GB" sz="1667" dirty="0"/>
          </a:p>
          <a:p>
            <a:pPr marL="285750" lvl="1" indent="-285750">
              <a:buFont typeface="Arial" panose="020B0604020202020204" pitchFamily="34" charset="0"/>
              <a:buChar char="•"/>
            </a:pPr>
            <a:endParaRPr lang="en-GB" sz="1667" dirty="0"/>
          </a:p>
        </p:txBody>
      </p:sp>
    </p:spTree>
    <p:extLst>
      <p:ext uri="{BB962C8B-B14F-4D97-AF65-F5344CB8AC3E}">
        <p14:creationId xmlns:p14="http://schemas.microsoft.com/office/powerpoint/2010/main" val="331301367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M_PP_BG_Cover_page1.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 y="0"/>
            <a:ext cx="12226204" cy="6858000"/>
          </a:xfrm>
          <a:prstGeom prst="rect">
            <a:avLst/>
          </a:prstGeom>
        </p:spPr>
      </p:pic>
      <p:sp>
        <p:nvSpPr>
          <p:cNvPr id="10" name="TextBox 9"/>
          <p:cNvSpPr txBox="1"/>
          <p:nvPr/>
        </p:nvSpPr>
        <p:spPr>
          <a:xfrm>
            <a:off x="391075" y="2841321"/>
            <a:ext cx="10879437" cy="748988"/>
          </a:xfrm>
          <a:prstGeom prst="rect">
            <a:avLst/>
          </a:prstGeom>
          <a:noFill/>
        </p:spPr>
        <p:txBody>
          <a:bodyPr wrap="square" rtlCol="0">
            <a:spAutoFit/>
          </a:bodyPr>
          <a:lstStyle/>
          <a:p>
            <a:pPr algn="ctr"/>
            <a:r>
              <a:rPr lang="en-GB" sz="4267" b="1" dirty="0">
                <a:solidFill>
                  <a:schemeClr val="bg1"/>
                </a:solidFill>
              </a:rPr>
              <a:t>Thanks</a:t>
            </a:r>
            <a:endParaRPr lang="en-US" sz="4267" b="1" dirty="0">
              <a:solidFill>
                <a:schemeClr val="bg1"/>
              </a:solidFill>
              <a:latin typeface="VM Circular Shout TT Bd"/>
              <a:cs typeface="VM Circular Shout TT Bd"/>
            </a:endParaRPr>
          </a:p>
        </p:txBody>
      </p:sp>
      <p:sp>
        <p:nvSpPr>
          <p:cNvPr id="2" name="Slide Number Placeholder 1"/>
          <p:cNvSpPr>
            <a:spLocks noGrp="1"/>
          </p:cNvSpPr>
          <p:nvPr>
            <p:ph type="sldNum" sz="quarter" idx="14"/>
          </p:nvPr>
        </p:nvSpPr>
        <p:spPr/>
        <p:txBody>
          <a:bodyPr/>
          <a:lstStyle/>
          <a:p>
            <a:pPr>
              <a:defRPr/>
            </a:pPr>
            <a:fld id="{F14DE2BD-656A-4018-B384-BC6499369D5B}" type="slidenum">
              <a:rPr lang="en-GB" altLang="en-US" smtClean="0"/>
              <a:pPr>
                <a:defRPr/>
              </a:pPr>
              <a:t>19</a:t>
            </a:fld>
            <a:endParaRPr lang="en-GB" altLang="en-US" dirty="0"/>
          </a:p>
        </p:txBody>
      </p:sp>
    </p:spTree>
    <p:extLst>
      <p:ext uri="{BB962C8B-B14F-4D97-AF65-F5344CB8AC3E}">
        <p14:creationId xmlns:p14="http://schemas.microsoft.com/office/powerpoint/2010/main" val="1776660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38789</TotalTime>
  <Words>984</Words>
  <Application>Microsoft Macintosh PowerPoint</Application>
  <PresentationFormat>Widescreen</PresentationFormat>
  <Paragraphs>118</Paragraphs>
  <Slides>19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System Font Regular</vt:lpstr>
      <vt:lpstr>VM Circular Shout TT Bd</vt:lpstr>
      <vt:lpstr>Wingdings</vt:lpstr>
      <vt:lpstr>Office Theme</vt:lpstr>
      <vt:lpstr>TV Error Codes  User Testing – Code given</vt:lpstr>
      <vt:lpstr>PowerPoint Presentation</vt:lpstr>
      <vt:lpstr>Objectives</vt:lpstr>
      <vt:lpstr>Methodology</vt:lpstr>
      <vt:lpstr>First part – TV Error Screen</vt:lpstr>
      <vt:lpstr>Second part – Error messages home</vt:lpstr>
      <vt:lpstr>Third part – Installed last 30 minutes page</vt:lpstr>
      <vt:lpstr>Fourth part – Personal details entry</vt:lpstr>
      <vt:lpstr>Fifth part – C119 Code</vt:lpstr>
      <vt:lpstr>PowerPoint Presentation</vt:lpstr>
      <vt:lpstr>First part – TV Error Screen</vt:lpstr>
      <vt:lpstr>Second part – Identifier</vt:lpstr>
      <vt:lpstr>Third part – Installed last 30 minutes page</vt:lpstr>
      <vt:lpstr>Fourth part – Personal details entry</vt:lpstr>
      <vt:lpstr>Fifth part – C119 Code</vt:lpstr>
      <vt:lpstr>Other general feedback</vt:lpstr>
      <vt:lpstr>PowerPoint Presentation</vt:lpstr>
      <vt:lpstr>What’s next?</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testing feedback Broadband Speed Graphic</dc:title>
  <dc:creator>Microsoft Office User</dc:creator>
  <cp:lastModifiedBy>Microsoft Office User</cp:lastModifiedBy>
  <cp:revision>291</cp:revision>
  <cp:lastPrinted>2020-08-24T14:46:35Z</cp:lastPrinted>
  <dcterms:created xsi:type="dcterms:W3CDTF">2019-08-29T14:25:37Z</dcterms:created>
  <dcterms:modified xsi:type="dcterms:W3CDTF">2021-02-10T13:35:11Z</dcterms:modified>
</cp:coreProperties>
</file>